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1" r:id="rId2"/>
    <p:sldId id="301" r:id="rId3"/>
    <p:sldId id="257" r:id="rId4"/>
    <p:sldId id="312" r:id="rId5"/>
    <p:sldId id="265" r:id="rId6"/>
    <p:sldId id="314" r:id="rId7"/>
    <p:sldId id="266" r:id="rId8"/>
    <p:sldId id="316" r:id="rId9"/>
    <p:sldId id="317" r:id="rId10"/>
    <p:sldId id="335" r:id="rId11"/>
    <p:sldId id="347" r:id="rId12"/>
    <p:sldId id="346" r:id="rId13"/>
    <p:sldId id="309" r:id="rId14"/>
    <p:sldId id="268" r:id="rId15"/>
    <p:sldId id="324" r:id="rId16"/>
    <p:sldId id="334" r:id="rId17"/>
    <p:sldId id="325" r:id="rId18"/>
    <p:sldId id="326" r:id="rId19"/>
    <p:sldId id="281" r:id="rId20"/>
    <p:sldId id="280" r:id="rId21"/>
    <p:sldId id="302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0000CC"/>
    <a:srgbClr val="CCCCFF"/>
    <a:srgbClr val="F86930"/>
    <a:srgbClr val="FFFFCC"/>
    <a:srgbClr val="BA390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12"/>
      </p:cViewPr>
      <p:guideLst>
        <p:guide orient="horz" pos="2160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343091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2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zh-CN" dirty="0"/>
          </a:p>
        </p:txBody>
      </p:sp>
      <p:sp>
        <p:nvSpPr>
          <p:cNvPr id="2867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7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13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25" tIns="45712" rIns="91425" bIns="4571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>
                <a:alpha val="100000"/>
              </a:srgbClr>
            </a:gs>
            <a:gs pos="74001">
              <a:srgbClr val="E0F1F2">
                <a:alpha val="100000"/>
              </a:srgbClr>
            </a:gs>
            <a:gs pos="83000">
              <a:srgbClr val="E0F1F2">
                <a:alpha val="100000"/>
              </a:srgbClr>
            </a:gs>
            <a:gs pos="100000">
              <a:srgbClr val="EBF6F7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5" tIns="45712" rIns="91425" bIns="45712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newsflash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381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WordArt 3"/>
          <p:cNvSpPr>
            <a:spLocks noTextEdit="1"/>
          </p:cNvSpPr>
          <p:nvPr/>
        </p:nvSpPr>
        <p:spPr>
          <a:xfrm>
            <a:off x="815975" y="2057400"/>
            <a:ext cx="7413625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>
                <a:ln w="12700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QUANG HỢP Ở THỰC VẬT</a:t>
            </a:r>
          </a:p>
        </p:txBody>
      </p:sp>
      <p:pic>
        <p:nvPicPr>
          <p:cNvPr id="19460" name="Picture 4" descr="Book-03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8" y="398463"/>
            <a:ext cx="471487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" y="73025"/>
            <a:ext cx="720725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6"/>
          <p:cNvSpPr/>
          <p:nvPr/>
        </p:nvSpPr>
        <p:spPr>
          <a:xfrm flipV="1">
            <a:off x="0" y="6858000"/>
            <a:ext cx="9144000" cy="46038"/>
          </a:xfrm>
          <a:prstGeom prst="rect">
            <a:avLst/>
          </a:prstGeom>
          <a:solidFill>
            <a:srgbClr val="0F00D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9463" name="Rectangle 7"/>
          <p:cNvSpPr/>
          <p:nvPr/>
        </p:nvSpPr>
        <p:spPr>
          <a:xfrm>
            <a:off x="2590800" y="304800"/>
            <a:ext cx="4267200" cy="8286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82440" tIns="41220" rIns="82440" bIns="41220" anchor="t" anchorCtr="0">
            <a:spAutoFit/>
          </a:bodyPr>
          <a:lstStyle/>
          <a:p>
            <a:pPr algn="ctr" defTabSz="825500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i="1" u="sng" dirty="0">
                <a:latin typeface="Times New Roman" panose="02020603050405020304" pitchFamily="18" charset="0"/>
              </a:rPr>
              <a:t>B</a:t>
            </a:r>
            <a:r>
              <a:rPr lang="en-US" altLang="zh-CN" sz="5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5400" b="1" i="1" u="sng" dirty="0">
                <a:latin typeface="Times New Roman" panose="02020603050405020304" pitchFamily="18" charset="0"/>
              </a:rPr>
              <a:t>i 8</a:t>
            </a:r>
            <a:endParaRPr lang="en-US" altLang="zh-CN" sz="54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u lieu Tien\HINH\HTB\tat nien 7-2\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2" descr="D:\Downloads\t ru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4267200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D:\Downloads\bv 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912" y="3200400"/>
            <a:ext cx="5100637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D:\Downloads\cây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76800" y="3200400"/>
            <a:ext cx="4267200" cy="3657600"/>
          </a:xfrm>
        </p:spPr>
      </p:pic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/>
          <p:nvPr/>
        </p:nvSpPr>
        <p:spPr>
          <a:xfrm>
            <a:off x="0" y="0"/>
            <a:ext cx="7924800" cy="371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II. Lá l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cơ quan quang hợp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8" name="Text Box 3"/>
          <p:cNvSpPr txBox="1"/>
          <p:nvPr/>
        </p:nvSpPr>
        <p:spPr>
          <a:xfrm>
            <a:off x="1295400" y="4389438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VNtimes new roman" pitchFamily="34" charset="0"/>
            </a:endParaRPr>
          </a:p>
        </p:txBody>
      </p:sp>
      <p:sp>
        <p:nvSpPr>
          <p:cNvPr id="24579" name="Text Box 4"/>
          <p:cNvSpPr txBox="1"/>
          <p:nvPr/>
        </p:nvSpPr>
        <p:spPr>
          <a:xfrm>
            <a:off x="1447800" y="19431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VNtimes new roman" pitchFamily="34" charset="0"/>
            </a:endParaRPr>
          </a:p>
        </p:txBody>
      </p:sp>
      <p:sp>
        <p:nvSpPr>
          <p:cNvPr id="24580" name="Text Box 5"/>
          <p:cNvSpPr txBox="1"/>
          <p:nvPr/>
        </p:nvSpPr>
        <p:spPr>
          <a:xfrm>
            <a:off x="9051925" y="300037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en-US" dirty="0">
              <a:latin typeface="VNtimes new roman" pitchFamily="34" charset="0"/>
            </a:endParaRPr>
          </a:p>
        </p:txBody>
      </p:sp>
      <p:sp>
        <p:nvSpPr>
          <p:cNvPr id="24581" name="Text Box 6"/>
          <p:cNvSpPr txBox="1"/>
          <p:nvPr/>
        </p:nvSpPr>
        <p:spPr>
          <a:xfrm>
            <a:off x="1600200" y="4922838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762000" y="11430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4583" name="Rectangle 8"/>
          <p:cNvSpPr/>
          <p:nvPr/>
        </p:nvSpPr>
        <p:spPr>
          <a:xfrm>
            <a:off x="0" y="304800"/>
            <a:ext cx="86868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457200" indent="-457200" algn="just">
              <a:lnSpc>
                <a:spcPct val="75000"/>
              </a:lnSpc>
              <a:spcBef>
                <a:spcPct val="25000"/>
              </a:spcBef>
              <a:buAutoNum type="arabicPeriod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Hình thái của lá thích nghi với chức năng quang hợp.</a:t>
            </a:r>
          </a:p>
          <a:p>
            <a:pPr marL="457200" indent="-457200" algn="just">
              <a:lnSpc>
                <a:spcPct val="75000"/>
              </a:lnSpc>
              <a:spcBef>
                <a:spcPct val="25000"/>
              </a:spcBef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 Hình thái bên trong của lá:</a:t>
            </a:r>
          </a:p>
          <a:p>
            <a:pPr marL="457200" indent="-457200">
              <a:lnSpc>
                <a:spcPct val="75000"/>
              </a:lnSpc>
              <a:spcBef>
                <a:spcPct val="25000"/>
              </a:spcBef>
              <a:buNone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endParaRPr lang="en-US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Text Box 44"/>
          <p:cNvSpPr txBox="1"/>
          <p:nvPr/>
        </p:nvSpPr>
        <p:spPr>
          <a:xfrm>
            <a:off x="4038600" y="12954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24585" name="AutoShape 35" descr="Image result for cấu tạo giải phẫu của lá cây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4586" name="AutoShape 37" descr="Image result for cấu tạo giải phẫu của lá cây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4587" name="AutoShape 39" descr="Image result for cấu tạo giải phẫu của lá cây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4588" name="Picture 14" descr="images (2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1148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Picture 4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114800"/>
            <a:ext cx="26670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ight Arrow 18"/>
          <p:cNvSpPr/>
          <p:nvPr/>
        </p:nvSpPr>
        <p:spPr>
          <a:xfrm>
            <a:off x="6019800" y="5257800"/>
            <a:ext cx="457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91" name="Picture 43" descr="Image result for cấu tạo giải phẫu của lá câ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990600"/>
            <a:ext cx="56388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2" name="Rectangle 22"/>
          <p:cNvSpPr/>
          <p:nvPr/>
        </p:nvSpPr>
        <p:spPr>
          <a:xfrm>
            <a:off x="0" y="1066800"/>
            <a:ext cx="3048000" cy="4894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 -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Hệ gân lá có mạch dẫn gồm mạch gỗ v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mạch rây-&gt;lá  giúp cho nước v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ion khoáng đến được từng tế b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o để thực hiện quang hợp v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vận chuyển sản phẩm quang hợp ra khỏi lá.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-Trong lá có nhiều hạt 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u lục gọi l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lục lạp chứa chất diệp lục-&gt; Hấp thụ ánh sáng.</a:t>
            </a:r>
            <a:endParaRPr lang="vi-VN" altLang="x-none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Image result for cấu tạo giải phẫu của lá cây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76275"/>
            <a:ext cx="9144000" cy="6181725"/>
          </a:xfrm>
        </p:spPr>
      </p:pic>
      <p:sp>
        <p:nvSpPr>
          <p:cNvPr id="12292" name="TextBox 1"/>
          <p:cNvSpPr txBox="1"/>
          <p:nvPr/>
        </p:nvSpPr>
        <p:spPr>
          <a:xfrm>
            <a:off x="0" y="5791200"/>
            <a:ext cx="9144000" cy="830263"/>
          </a:xfrm>
          <a:prstGeom prst="rect">
            <a:avLst/>
          </a:prstGeom>
          <a:solidFill>
            <a:srgbClr val="D1D1F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Cách sắp xếp của lá cũng phù hợp chức năng quang hợp sao cho tận dụng được hiệu quả nhất nguồn ánh sang kể cả ánh sáng tán xạ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newsflash/>
      </p:transition>
    </mc:Choice>
    <mc:Fallback xmlns="">
      <p:transition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Rot="1"/>
          </p:cNvSpPr>
          <p:nvPr>
            <p:ph type="body" idx="4294967295"/>
          </p:nvPr>
        </p:nvSpPr>
        <p:spPr>
          <a:xfrm>
            <a:off x="2133600" y="1066800"/>
            <a:ext cx="5791200" cy="609600"/>
          </a:xfrm>
          <a:solidFill>
            <a:srgbClr val="CCCCFF"/>
          </a:solidFill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Hãy chú thích đầy đủ hình sau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6993" name="Picture 17" descr="vie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5163"/>
            <a:ext cx="9144000" cy="492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94" name="Rectangle 18"/>
          <p:cNvSpPr/>
          <p:nvPr/>
        </p:nvSpPr>
        <p:spPr>
          <a:xfrm>
            <a:off x="1828800" y="3124200"/>
            <a:ext cx="1828800" cy="30480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dirty="0">
                <a:latin typeface="Arial" panose="020B0604020202020204" pitchFamily="34" charset="0"/>
              </a:rPr>
              <a:t>           (1)    </a:t>
            </a:r>
          </a:p>
        </p:txBody>
      </p:sp>
      <p:sp>
        <p:nvSpPr>
          <p:cNvPr id="126995" name="Rectangle 19"/>
          <p:cNvSpPr/>
          <p:nvPr/>
        </p:nvSpPr>
        <p:spPr>
          <a:xfrm>
            <a:off x="1143000" y="3505200"/>
            <a:ext cx="1905000" cy="457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dirty="0">
                <a:latin typeface="Arial" panose="020B0604020202020204" pitchFamily="34" charset="0"/>
              </a:rPr>
              <a:t>       (2)       </a:t>
            </a:r>
          </a:p>
        </p:txBody>
      </p:sp>
      <p:sp>
        <p:nvSpPr>
          <p:cNvPr id="126996" name="Rectangle 20"/>
          <p:cNvSpPr/>
          <p:nvPr/>
        </p:nvSpPr>
        <p:spPr>
          <a:xfrm>
            <a:off x="6172200" y="4495800"/>
            <a:ext cx="1371600" cy="304800"/>
          </a:xfrm>
          <a:prstGeom prst="rect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dirty="0">
                <a:latin typeface="Arial" panose="020B0604020202020204" pitchFamily="34" charset="0"/>
              </a:rPr>
              <a:t>      (3)</a:t>
            </a:r>
          </a:p>
        </p:txBody>
      </p:sp>
      <p:sp>
        <p:nvSpPr>
          <p:cNvPr id="126997" name="Rectangle 21"/>
          <p:cNvSpPr/>
          <p:nvPr/>
        </p:nvSpPr>
        <p:spPr>
          <a:xfrm>
            <a:off x="5334000" y="5638800"/>
            <a:ext cx="1905000" cy="533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dirty="0">
                <a:latin typeface="Arial" panose="020B0604020202020204" pitchFamily="34" charset="0"/>
              </a:rPr>
              <a:t>            (5)        </a:t>
            </a:r>
          </a:p>
        </p:txBody>
      </p:sp>
      <p:sp>
        <p:nvSpPr>
          <p:cNvPr id="126998" name="Rectangle 22"/>
          <p:cNvSpPr/>
          <p:nvPr/>
        </p:nvSpPr>
        <p:spPr>
          <a:xfrm>
            <a:off x="6096000" y="4800600"/>
            <a:ext cx="1143000" cy="381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dirty="0">
                <a:latin typeface="Arial" panose="020B0604020202020204" pitchFamily="34" charset="0"/>
              </a:rPr>
              <a:t>     (4)   </a:t>
            </a:r>
          </a:p>
        </p:txBody>
      </p:sp>
      <p:sp>
        <p:nvSpPr>
          <p:cNvPr id="32776" name="Rectangle 8"/>
          <p:cNvSpPr/>
          <p:nvPr/>
        </p:nvSpPr>
        <p:spPr>
          <a:xfrm>
            <a:off x="0" y="0"/>
            <a:ext cx="4487863" cy="4191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II. Lá l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cơ quan quang hợp</a:t>
            </a:r>
            <a:endParaRPr lang="en-US" altLang="zh-CN"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7" name="Rectangle 9"/>
          <p:cNvSpPr/>
          <p:nvPr/>
        </p:nvSpPr>
        <p:spPr>
          <a:xfrm>
            <a:off x="381000" y="381000"/>
            <a:ext cx="4552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2. Lục lạp l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o quan quang hợp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4" grpId="0" animBg="1"/>
      <p:bldP spid="126994" grpId="1" animBg="1"/>
      <p:bldP spid="126995" grpId="0" animBg="1"/>
      <p:bldP spid="126995" grpId="1" animBg="1"/>
      <p:bldP spid="126996" grpId="0" animBg="1"/>
      <p:bldP spid="126996" grpId="1" animBg="1"/>
      <p:bldP spid="126997" grpId="0" animBg="1"/>
      <p:bldP spid="126997" grpId="1" animBg="1"/>
      <p:bldP spid="126998" grpId="0" animBg="1"/>
      <p:bldP spid="12699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/>
          <p:nvPr/>
        </p:nvSpPr>
        <p:spPr>
          <a:xfrm>
            <a:off x="0" y="0"/>
            <a:ext cx="7924800" cy="371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II. Lá l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cơ quan quang hợp</a:t>
            </a:r>
            <a:endParaRPr lang="en-US" altLang="zh-CN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18" name="Text Box 3"/>
          <p:cNvSpPr txBox="1"/>
          <p:nvPr/>
        </p:nvSpPr>
        <p:spPr>
          <a:xfrm>
            <a:off x="1295400" y="4389438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>
              <a:latin typeface="VNtimes new roman" pitchFamily="34" charset="0"/>
            </a:endParaRPr>
          </a:p>
        </p:txBody>
      </p:sp>
      <p:sp>
        <p:nvSpPr>
          <p:cNvPr id="34819" name="Text Box 4"/>
          <p:cNvSpPr txBox="1"/>
          <p:nvPr/>
        </p:nvSpPr>
        <p:spPr>
          <a:xfrm>
            <a:off x="1447800" y="19431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>
              <a:latin typeface="VNtimes new roman" pitchFamily="34" charset="0"/>
            </a:endParaRPr>
          </a:p>
        </p:txBody>
      </p:sp>
      <p:sp>
        <p:nvSpPr>
          <p:cNvPr id="34820" name="Text Box 5"/>
          <p:cNvSpPr txBox="1"/>
          <p:nvPr/>
        </p:nvSpPr>
        <p:spPr>
          <a:xfrm>
            <a:off x="9051925" y="300037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en-US" altLang="zh-CN" dirty="0">
              <a:latin typeface="VNtimes new roman" pitchFamily="34" charset="0"/>
            </a:endParaRPr>
          </a:p>
        </p:txBody>
      </p:sp>
      <p:sp>
        <p:nvSpPr>
          <p:cNvPr id="34821" name="Text Box 6"/>
          <p:cNvSpPr txBox="1"/>
          <p:nvPr/>
        </p:nvSpPr>
        <p:spPr>
          <a:xfrm>
            <a:off x="1600200" y="4922838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4822" name="Text Box 7"/>
          <p:cNvSpPr txBox="1"/>
          <p:nvPr/>
        </p:nvSpPr>
        <p:spPr>
          <a:xfrm>
            <a:off x="762000" y="11430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4823" name="Text Box 44"/>
          <p:cNvSpPr txBox="1"/>
          <p:nvPr/>
        </p:nvSpPr>
        <p:spPr>
          <a:xfrm>
            <a:off x="4038600" y="12954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latin typeface="Arial" panose="020B0604020202020204" pitchFamily="34" charset="0"/>
              </a:rPr>
              <a:t> 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34824" name="TextBox 13"/>
          <p:cNvSpPr txBox="1"/>
          <p:nvPr/>
        </p:nvSpPr>
        <p:spPr>
          <a:xfrm>
            <a:off x="0" y="381000"/>
            <a:ext cx="4552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2. Lục lạp l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o quan quang hợp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5" name="Picture 4" descr="3361376b776193c7cd41fed3cda72fd14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66800"/>
            <a:ext cx="3810000" cy="5562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539" name="Table 22538"/>
          <p:cNvGraphicFramePr/>
          <p:nvPr/>
        </p:nvGraphicFramePr>
        <p:xfrm>
          <a:off x="228600" y="1066800"/>
          <a:ext cx="5029200" cy="5640388"/>
        </p:xfrm>
        <a:graphic>
          <a:graphicData uri="http://schemas.openxmlformats.org/drawingml/2006/table">
            <a:tbl>
              <a:tblPr/>
              <a:tblGrid>
                <a:gridCol w="1006475"/>
                <a:gridCol w="2346325"/>
                <a:gridCol w="1676400"/>
              </a:tblGrid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Cấu tạo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lớp m</a:t>
                      </a: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trong v</a:t>
                      </a: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ngo</a:t>
                      </a: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trơn.</a:t>
                      </a:r>
                      <a:endParaRPr lang="en-US" alt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như m</a:t>
                      </a:r>
                      <a:r>
                        <a:rPr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sinh chất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nền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(Strôma)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+Thể keo có độ nhớt cao trong suốt</a:t>
                      </a:r>
                    </a:p>
                    <a:p>
                      <a:pPr lvl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+Chứa nhiều enzim cacboxi hoá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xảy ra các phản ứng tối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3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Grana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Các tilacôit: chứa hệ sắc tố quang hợp.</a:t>
                      </a:r>
                    </a:p>
                    <a:p>
                      <a:pPr lvl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Các chất chuyền điện tử</a:t>
                      </a:r>
                    </a:p>
                    <a:p>
                      <a:pPr lvl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Trung tâm phản ứng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 các pha sáng của quang hợp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/>
          <a:srcRect b="15385"/>
          <a:stretch>
            <a:fillRect/>
          </a:stretch>
        </p:blipFill>
        <p:spPr>
          <a:xfrm>
            <a:off x="0" y="990600"/>
            <a:ext cx="47244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Picture 2" descr="Kết quả hình ảnh cho rau thải lài tí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419100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4" descr="Kết quả hình ảnh cho cây màu đ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191000"/>
            <a:ext cx="3810000" cy="2506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6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19200"/>
            <a:ext cx="3810000" cy="2782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8"/>
          <p:cNvSpPr txBox="1"/>
          <p:nvPr/>
        </p:nvSpPr>
        <p:spPr>
          <a:xfrm>
            <a:off x="381000" y="228600"/>
            <a:ext cx="58578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3. Hệ sắc tố quang hợp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25" tIns="45712" rIns="91425" bIns="45712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  <a:t>16</a:t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sp>
        <p:nvSpPr>
          <p:cNvPr id="36867" name="TextBox 4"/>
          <p:cNvSpPr txBox="1"/>
          <p:nvPr/>
        </p:nvSpPr>
        <p:spPr>
          <a:xfrm>
            <a:off x="381000" y="1676400"/>
            <a:ext cx="7848600" cy="21542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Nghiên cứu SGK, thảo luận nhóm theo b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dirty="0">
                <a:latin typeface="Times New Roman" panose="02020603050405020304" pitchFamily="18" charset="0"/>
              </a:rPr>
              <a:t>n các nội dung</a:t>
            </a:r>
          </a:p>
          <a:p>
            <a:pPr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</a:rPr>
              <a:t> Nêu các nhóm sắc tố ở TV. </a:t>
            </a:r>
          </a:p>
          <a:p>
            <a:pPr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</a:rPr>
              <a:t>Vai trò từng nhóm sắc tố. </a:t>
            </a:r>
          </a:p>
          <a:p>
            <a:pPr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</a:rPr>
              <a:t>Viết sơ đồ chuyển hóa năng lượng.</a:t>
            </a:r>
          </a:p>
          <a:p>
            <a:pPr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</a:rPr>
              <a:t>Tại sao lá cây có m</a:t>
            </a:r>
            <a:r>
              <a:rPr lang="en-US" altLang="zh-C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200" dirty="0">
                <a:latin typeface="Times New Roman" panose="02020603050405020304" pitchFamily="18" charset="0"/>
              </a:rPr>
              <a:t>u xanh? </a:t>
            </a:r>
          </a:p>
          <a:p>
            <a:pPr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</a:rPr>
              <a:t>Cây có lá m</a:t>
            </a:r>
            <a:r>
              <a:rPr lang="en-US" altLang="zh-C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200" dirty="0">
                <a:latin typeface="Times New Roman" panose="02020603050405020304" pitchFamily="18" charset="0"/>
              </a:rPr>
              <a:t>u v</a:t>
            </a:r>
            <a:r>
              <a:rPr lang="en-US" altLang="zh-C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200" dirty="0">
                <a:latin typeface="Times New Roman" panose="02020603050405020304" pitchFamily="18" charset="0"/>
              </a:rPr>
              <a:t>ng, đỏ có khả năng quang hợp hay không?</a:t>
            </a:r>
            <a:endParaRPr lang="en-US" altLang="zh-CN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8"/>
          <p:cNvSpPr txBox="1"/>
          <p:nvPr/>
        </p:nvSpPr>
        <p:spPr>
          <a:xfrm>
            <a:off x="381000" y="228600"/>
            <a:ext cx="58578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3. Hệ sắc tố quang hợp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25" tIns="45712" rIns="91425" bIns="45712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  <a:t>17</a:t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762000"/>
            <a:ext cx="3625850" cy="65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r>
              <a:rPr sz="2800" b="1" strike="noStrike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sắc tố quang hợp</a:t>
            </a:r>
            <a:endParaRPr sz="28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1905000"/>
            <a:ext cx="4419600" cy="1981200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sz="2400" strike="noStrike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tố phụ</a:t>
            </a:r>
            <a:r>
              <a:rPr sz="2400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Caroten, xantophyl): Hấp thụ v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truyền năng lượng cho diệp lục a ở trung tâm .</a:t>
            </a:r>
            <a:endParaRPr sz="2400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905000"/>
            <a:ext cx="4267200" cy="2057400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buNone/>
            </a:pPr>
            <a:r>
              <a:rPr sz="2400" strike="noStrike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tố chính: 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 lục (a v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b): Hấp thụ năng lượng ánh sáng chuyển th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năng lượng ATP v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strike="noStrike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NADPH. </a:t>
            </a:r>
          </a:p>
          <a:p>
            <a:pPr lvl="0" eaLnBrk="1" fontAlgn="base" hangingPunct="1">
              <a:buNone/>
            </a:pPr>
            <a:endParaRPr sz="2400" strike="noStrike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base" hangingPunct="1">
              <a:buNone/>
            </a:pPr>
            <a:endParaRPr sz="2400" strike="noStrike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769060">
            <a:off x="4220369" y="1527969"/>
            <a:ext cx="720725" cy="17621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 rot="7811425">
            <a:off x="3665538" y="1543050"/>
            <a:ext cx="720725" cy="1555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6" name="Picture 2" descr="D:\Du lieu Tien\hinh nen\New folder\co-linh-lang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62400"/>
            <a:ext cx="415925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Picture 2" descr="C:\Users\Administrator\Desktop\tiet 7-11\chuyen-doi-cua-chiec-la-va-bai-hoc-gia-tri-ve-ban-tha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62400"/>
            <a:ext cx="4419600" cy="269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/>
          <p:nvPr/>
        </p:nvSpPr>
        <p:spPr>
          <a:xfrm>
            <a:off x="1389063" y="6096000"/>
            <a:ext cx="642302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Hoạt động của hệ sắc tố quang hợp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85800"/>
            <a:ext cx="1219200" cy="1143000"/>
            <a:chOff x="336" y="336"/>
            <a:chExt cx="768" cy="720"/>
          </a:xfrm>
        </p:grpSpPr>
        <p:sp>
          <p:nvSpPr>
            <p:cNvPr id="38915" name="AutoShape 4"/>
            <p:cNvSpPr/>
            <p:nvPr/>
          </p:nvSpPr>
          <p:spPr>
            <a:xfrm>
              <a:off x="336" y="336"/>
              <a:ext cx="768" cy="720"/>
            </a:xfrm>
            <a:prstGeom prst="sun">
              <a:avLst>
                <a:gd name="adj" fmla="val 25000"/>
              </a:avLst>
            </a:pr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16" name="Text Box 5"/>
            <p:cNvSpPr txBox="1"/>
            <p:nvPr/>
          </p:nvSpPr>
          <p:spPr>
            <a:xfrm>
              <a:off x="528" y="576"/>
              <a:ext cx="33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r">
                <a:spcBef>
                  <a:spcPct val="50000"/>
                </a:spcBef>
                <a:buClrTx/>
                <a:buFontTx/>
              </a:pPr>
              <a:r>
                <a:rPr lang="en-US" altLang="zh-CN">
                  <a:solidFill>
                    <a:srgbClr val="0000FF"/>
                  </a:solidFill>
                  <a:latin typeface="Arial" panose="020B0604020202020204" pitchFamily="34" charset="0"/>
                </a:rPr>
                <a:t>MT</a:t>
              </a:r>
            </a:p>
          </p:txBody>
        </p:sp>
      </p:grpSp>
      <p:cxnSp>
        <p:nvCxnSpPr>
          <p:cNvPr id="9" name="AutoShape 6"/>
          <p:cNvCxnSpPr/>
          <p:nvPr/>
        </p:nvCxnSpPr>
        <p:spPr>
          <a:xfrm rot="-5400000" flipH="1">
            <a:off x="342900" y="2476500"/>
            <a:ext cx="2286000" cy="1295400"/>
          </a:xfrm>
          <a:prstGeom prst="curvedConnector3">
            <a:avLst>
              <a:gd name="adj1" fmla="val 59792"/>
            </a:avLst>
          </a:prstGeom>
          <a:ln w="10160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Text Box 7"/>
          <p:cNvSpPr txBox="1"/>
          <p:nvPr/>
        </p:nvSpPr>
        <p:spPr>
          <a:xfrm>
            <a:off x="1143000" y="1752600"/>
            <a:ext cx="12192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ASMT</a:t>
            </a:r>
          </a:p>
        </p:txBody>
      </p:sp>
      <p:cxnSp>
        <p:nvCxnSpPr>
          <p:cNvPr id="17" name="AutoShape 14"/>
          <p:cNvCxnSpPr/>
          <p:nvPr/>
        </p:nvCxnSpPr>
        <p:spPr>
          <a:xfrm rot="-5400000" flipH="1">
            <a:off x="38100" y="2552700"/>
            <a:ext cx="2286000" cy="1295400"/>
          </a:xfrm>
          <a:prstGeom prst="curvedConnector3">
            <a:avLst>
              <a:gd name="adj1" fmla="val 73472"/>
            </a:avLst>
          </a:prstGeom>
          <a:ln w="10160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31" name="AutoShape 37"/>
          <p:cNvCxnSpPr/>
          <p:nvPr/>
        </p:nvCxnSpPr>
        <p:spPr>
          <a:xfrm rot="-5400000" flipH="1">
            <a:off x="3232150" y="4078288"/>
            <a:ext cx="350838" cy="266700"/>
          </a:xfrm>
          <a:prstGeom prst="curvedConnector2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" name="AutoShape 43"/>
          <p:cNvCxnSpPr/>
          <p:nvPr/>
        </p:nvCxnSpPr>
        <p:spPr>
          <a:xfrm rot="-5400000" flipH="1">
            <a:off x="614363" y="2328863"/>
            <a:ext cx="2286000" cy="1433512"/>
          </a:xfrm>
          <a:prstGeom prst="curvedConnector3">
            <a:avLst>
              <a:gd name="adj1" fmla="val 50000"/>
            </a:avLst>
          </a:prstGeom>
          <a:ln w="10160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25" tIns="45712" rIns="91425" bIns="45712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  <a:t>18</a:t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pic>
        <p:nvPicPr>
          <p:cNvPr id="38923" name="Picture 45" descr="D:\Downloads\d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91000"/>
            <a:ext cx="3476625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TY020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Text Box 3"/>
          <p:cNvSpPr txBox="1"/>
          <p:nvPr/>
        </p:nvSpPr>
        <p:spPr>
          <a:xfrm>
            <a:off x="381000" y="5486400"/>
            <a:ext cx="8458200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Tại sao nơi công cộng,công viên,trường học bệnh viện người ta trồng nhiều cây xanh ? </a:t>
            </a:r>
            <a:endParaRPr lang="en-US" altLang="zh-C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63" name="Picture 4" descr="P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886075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FF99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4" name="Picture 6" descr="truongmamnonnghi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4114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7" descr="Anh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895600"/>
            <a:ext cx="3810000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6" name="Text Box 8"/>
          <p:cNvSpPr txBox="1"/>
          <p:nvPr/>
        </p:nvSpPr>
        <p:spPr>
          <a:xfrm>
            <a:off x="1219200" y="50292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Trường học</a:t>
            </a:r>
          </a:p>
        </p:txBody>
      </p:sp>
      <p:sp>
        <p:nvSpPr>
          <p:cNvPr id="40967" name="Text Box 9"/>
          <p:cNvSpPr txBox="1"/>
          <p:nvPr/>
        </p:nvSpPr>
        <p:spPr>
          <a:xfrm>
            <a:off x="6019800" y="51054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Bệnh viện</a:t>
            </a:r>
          </a:p>
        </p:txBody>
      </p:sp>
      <p:sp>
        <p:nvSpPr>
          <p:cNvPr id="40968" name="Text Box 10"/>
          <p:cNvSpPr txBox="1"/>
          <p:nvPr/>
        </p:nvSpPr>
        <p:spPr>
          <a:xfrm>
            <a:off x="4038600" y="2895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Công viên </a:t>
            </a: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/>
          </p:cNvSpPr>
          <p:nvPr>
            <p:ph type="body" idx="4294967295"/>
          </p:nvPr>
        </p:nvSpPr>
        <p:spPr>
          <a:xfrm>
            <a:off x="0" y="1422400"/>
            <a:ext cx="9144000" cy="5664200"/>
          </a:xfrm>
          <a:solidFill>
            <a:srgbClr val="CCFFFF"/>
          </a:solidFill>
        </p:spPr>
        <p:txBody>
          <a:bodyPr vert="horz" wrap="square" lIns="91440" tIns="45720" rIns="91440" bIns="45720" anchor="t" anchorCtr="0"/>
          <a:lstStyle/>
          <a:p>
            <a:pPr marL="812800" indent="-812800"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I. Khái quát về quang hợp ở thực vật</a:t>
            </a:r>
          </a:p>
          <a:p>
            <a:pPr marL="812800" indent="-81280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	1. Quang hợp l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dirty="0">
                <a:latin typeface="Times New Roman" panose="02020603050405020304" pitchFamily="18" charset="0"/>
              </a:rPr>
              <a:t> gì?</a:t>
            </a:r>
          </a:p>
          <a:p>
            <a:pPr marL="812800" indent="-81280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	2. Vai trò của quang hợp</a:t>
            </a:r>
          </a:p>
          <a:p>
            <a:pPr marL="812800" indent="-812800" eaLnBrk="1" hangingPunct="1"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II. Lá l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cơ quan quang hợp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812800" indent="-81280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 Lục lạp l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dirty="0">
                <a:latin typeface="Times New Roman" panose="02020603050405020304" pitchFamily="18" charset="0"/>
              </a:rPr>
              <a:t> b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dirty="0">
                <a:latin typeface="Times New Roman" panose="02020603050405020304" pitchFamily="18" charset="0"/>
              </a:rPr>
              <a:t>o quan quang hợp</a:t>
            </a:r>
          </a:p>
          <a:p>
            <a:pPr marL="812800" indent="-812800" eaLnBrk="1" hangingPunct="1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</a:rPr>
              <a:t>. Hệ sắc tố quang hợp</a:t>
            </a:r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2" name="Text Box 1"/>
          <p:cNvSpPr txBox="1"/>
          <p:nvPr/>
        </p:nvSpPr>
        <p:spPr>
          <a:xfrm>
            <a:off x="390525" y="342900"/>
            <a:ext cx="85661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BÀI 8: QUANG HỢP Ở THỰC VẬT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17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276">
                                            <p:txEl>
                                              <p:charRg st="170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17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276">
                                            <p:txEl>
                                              <p:charRg st="170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body" sz="half" idx="2"/>
          </p:nvPr>
        </p:nvSpPr>
        <p:spPr>
          <a:xfrm>
            <a:off x="228600" y="5334000"/>
            <a:ext cx="8382000" cy="1219200"/>
          </a:xfrm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ClrTx/>
              <a:buSzTx/>
              <a:buFontTx/>
            </a:pPr>
            <a:r>
              <a:rPr lang="en-US" altLang="zh-CN" sz="2000" dirty="0"/>
              <a:t> </a:t>
            </a:r>
            <a:r>
              <a:rPr lang="en-US" altLang="zh-CN" sz="2800" dirty="0">
                <a:latin typeface="Times New Roman" panose="02020603050405020304" pitchFamily="18" charset="0"/>
              </a:rPr>
              <a:t>Tại sao nuôi cá cảnh trong bể kính v</a:t>
            </a:r>
            <a:r>
              <a:rPr lang="en-US" altLang="zh-C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dirty="0">
                <a:latin typeface="Times New Roman" panose="02020603050405020304" pitchFamily="18" charset="0"/>
              </a:rPr>
              <a:t> người ta thường  thả rong hoặc các cây thủy sinh khác v</a:t>
            </a:r>
            <a:r>
              <a:rPr lang="en-US" altLang="zh-C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dirty="0">
                <a:latin typeface="Times New Roman" panose="02020603050405020304" pitchFamily="18" charset="0"/>
              </a:rPr>
              <a:t>o bể nuôi?</a:t>
            </a:r>
          </a:p>
          <a:p>
            <a:pPr algn="just" eaLnBrk="1" hangingPunct="1">
              <a:buClrTx/>
              <a:buSzTx/>
              <a:buFontTx/>
            </a:pPr>
            <a:endParaRPr lang="en-US" altLang="zh-C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986" name="Picture 10" descr="be_ca_hop_phong_thuy_van_phong_lam_viec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284163"/>
            <a:ext cx="6629400" cy="4764087"/>
          </a:xfrm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eys_swinging_h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63" y="6078538"/>
            <a:ext cx="869950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AutoShape 3"/>
          <p:cNvSpPr/>
          <p:nvPr/>
        </p:nvSpPr>
        <p:spPr>
          <a:xfrm>
            <a:off x="3070225" y="6151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FF33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3012" name="AutoShape 4"/>
          <p:cNvSpPr/>
          <p:nvPr/>
        </p:nvSpPr>
        <p:spPr>
          <a:xfrm>
            <a:off x="4078288" y="6151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FF33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3013" name="AutoShape 5"/>
          <p:cNvSpPr/>
          <p:nvPr/>
        </p:nvSpPr>
        <p:spPr>
          <a:xfrm>
            <a:off x="3575050" y="6151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FF33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3014" name="AutoShape 6"/>
          <p:cNvSpPr/>
          <p:nvPr/>
        </p:nvSpPr>
        <p:spPr>
          <a:xfrm>
            <a:off x="5083175" y="6151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FF33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3015" name="AutoShape 7"/>
          <p:cNvSpPr/>
          <p:nvPr/>
        </p:nvSpPr>
        <p:spPr>
          <a:xfrm>
            <a:off x="4579938" y="6151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FF33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3016" name="AutoShape 8"/>
          <p:cNvSpPr/>
          <p:nvPr/>
        </p:nvSpPr>
        <p:spPr>
          <a:xfrm>
            <a:off x="2574925" y="6151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FF33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3017" name="AutoShape 9"/>
          <p:cNvSpPr/>
          <p:nvPr/>
        </p:nvSpPr>
        <p:spPr>
          <a:xfrm>
            <a:off x="5588000" y="6151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FF33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3018" name="WordArt 10"/>
          <p:cNvSpPr>
            <a:spLocks noTextEdit="1"/>
          </p:cNvSpPr>
          <p:nvPr/>
        </p:nvSpPr>
        <p:spPr>
          <a:xfrm>
            <a:off x="1676400" y="157163"/>
            <a:ext cx="5776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GIẢI Ô CHỮ</a:t>
            </a:r>
          </a:p>
        </p:txBody>
      </p:sp>
      <p:sp>
        <p:nvSpPr>
          <p:cNvPr id="43019" name="Rectangle 11"/>
          <p:cNvSpPr/>
          <p:nvPr/>
        </p:nvSpPr>
        <p:spPr>
          <a:xfrm>
            <a:off x="38100" y="722313"/>
            <a:ext cx="8915400" cy="1600200"/>
          </a:xfrm>
          <a:prstGeom prst="rect">
            <a:avLst/>
          </a:prstGeom>
          <a:noFill/>
          <a:ln w="57150" cap="flat" cmpd="sng">
            <a:pattFill prst="dkHorz">
              <a:fgClr>
                <a:srgbClr val="00FF00"/>
              </a:fgClr>
              <a:bgClr>
                <a:srgbClr val="FF00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36" name="Text Box 12"/>
          <p:cNvSpPr txBox="1"/>
          <p:nvPr/>
        </p:nvSpPr>
        <p:spPr>
          <a:xfrm>
            <a:off x="533400" y="4419600"/>
            <a:ext cx="8316913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Quá trình cây nhờ có chất diệp lục, sử dụng nước, khí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cacbônic v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ánh sáng mặt trời để chế tạo tinh bột v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nhã khí oxi</a:t>
            </a:r>
            <a:endParaRPr lang="en-US" altLang="zh-C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3021" name="Picture 13" descr="ringwrlmed2_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1763"/>
            <a:ext cx="59055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2" name="Picture 14" descr="earth25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288" y="174625"/>
            <a:ext cx="569912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3" name="AutoShape 15"/>
          <p:cNvSpPr/>
          <p:nvPr/>
        </p:nvSpPr>
        <p:spPr>
          <a:xfrm>
            <a:off x="6091238" y="6149975"/>
            <a:ext cx="503237" cy="503238"/>
          </a:xfrm>
          <a:prstGeom prst="actionButtonBlank">
            <a:avLst/>
          </a:prstGeom>
          <a:gradFill rotWithShape="1">
            <a:gsLst>
              <a:gs pos="0">
                <a:srgbClr val="FF33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3024" name="AutoShape 16"/>
          <p:cNvSpPr/>
          <p:nvPr/>
        </p:nvSpPr>
        <p:spPr>
          <a:xfrm>
            <a:off x="1763713" y="9128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25" name="AutoShape 17"/>
          <p:cNvSpPr/>
          <p:nvPr/>
        </p:nvSpPr>
        <p:spPr>
          <a:xfrm>
            <a:off x="2781300" y="9128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26" name="AutoShape 18"/>
          <p:cNvSpPr/>
          <p:nvPr/>
        </p:nvSpPr>
        <p:spPr>
          <a:xfrm>
            <a:off x="3290888" y="9128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27" name="AutoShape 19"/>
          <p:cNvSpPr/>
          <p:nvPr/>
        </p:nvSpPr>
        <p:spPr>
          <a:xfrm>
            <a:off x="3803650" y="9128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28" name="AutoShape 20"/>
          <p:cNvSpPr/>
          <p:nvPr/>
        </p:nvSpPr>
        <p:spPr>
          <a:xfrm>
            <a:off x="4827588" y="9128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29" name="AutoShape 21"/>
          <p:cNvSpPr/>
          <p:nvPr/>
        </p:nvSpPr>
        <p:spPr>
          <a:xfrm>
            <a:off x="2268538" y="9128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30" name="AutoShape 22"/>
          <p:cNvSpPr/>
          <p:nvPr/>
        </p:nvSpPr>
        <p:spPr>
          <a:xfrm>
            <a:off x="4316413" y="9128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47" name="Oval 23"/>
          <p:cNvSpPr/>
          <p:nvPr/>
        </p:nvSpPr>
        <p:spPr>
          <a:xfrm rot="-10779216" flipV="1">
            <a:off x="962025" y="939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  <a:tileRect/>
          </a:gradFill>
          <a:ln w="19050" cap="sq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2248" name="Picture 2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981075"/>
            <a:ext cx="438150" cy="422275"/>
          </a:xfrm>
          <a:prstGeom prst="rect">
            <a:avLst/>
          </a:prstGeom>
          <a:noFill/>
          <a:ln w="2857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249" name="Text Box 25"/>
          <p:cNvSpPr txBox="1"/>
          <p:nvPr/>
        </p:nvSpPr>
        <p:spPr>
          <a:xfrm>
            <a:off x="457200" y="4191000"/>
            <a:ext cx="8382000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11 chữ cái –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Chất có trong lá, có khả năng hấp thụ ánh sáng mặt trời để thực hiện quá trình quang hợp.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34" name="AutoShape 26"/>
          <p:cNvSpPr/>
          <p:nvPr/>
        </p:nvSpPr>
        <p:spPr>
          <a:xfrm>
            <a:off x="5849938" y="9128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35" name="AutoShape 27"/>
          <p:cNvSpPr/>
          <p:nvPr/>
        </p:nvSpPr>
        <p:spPr>
          <a:xfrm>
            <a:off x="6357938" y="9128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36" name="AutoShape 28"/>
          <p:cNvSpPr/>
          <p:nvPr/>
        </p:nvSpPr>
        <p:spPr>
          <a:xfrm>
            <a:off x="6872288" y="9128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37" name="AutoShape 29"/>
          <p:cNvSpPr/>
          <p:nvPr/>
        </p:nvSpPr>
        <p:spPr>
          <a:xfrm>
            <a:off x="5340350" y="9128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54" name="AutoShape 30"/>
          <p:cNvSpPr/>
          <p:nvPr/>
        </p:nvSpPr>
        <p:spPr>
          <a:xfrm>
            <a:off x="1760538" y="9255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55" name="AutoShape 31"/>
          <p:cNvSpPr/>
          <p:nvPr/>
        </p:nvSpPr>
        <p:spPr>
          <a:xfrm>
            <a:off x="2774950" y="9255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56" name="AutoShape 32"/>
          <p:cNvSpPr/>
          <p:nvPr/>
        </p:nvSpPr>
        <p:spPr>
          <a:xfrm>
            <a:off x="3287713" y="9255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57" name="AutoShape 33"/>
          <p:cNvSpPr/>
          <p:nvPr/>
        </p:nvSpPr>
        <p:spPr>
          <a:xfrm>
            <a:off x="3800475" y="9255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58" name="AutoShape 34"/>
          <p:cNvSpPr/>
          <p:nvPr/>
        </p:nvSpPr>
        <p:spPr>
          <a:xfrm>
            <a:off x="4824413" y="9255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59" name="AutoShape 35"/>
          <p:cNvSpPr/>
          <p:nvPr/>
        </p:nvSpPr>
        <p:spPr>
          <a:xfrm>
            <a:off x="2268538" y="9255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60" name="AutoShape 36"/>
          <p:cNvSpPr/>
          <p:nvPr/>
        </p:nvSpPr>
        <p:spPr>
          <a:xfrm>
            <a:off x="4311650" y="9255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61" name="AutoShape 37"/>
          <p:cNvSpPr/>
          <p:nvPr/>
        </p:nvSpPr>
        <p:spPr>
          <a:xfrm>
            <a:off x="5846763" y="9255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62" name="AutoShape 38"/>
          <p:cNvSpPr/>
          <p:nvPr/>
        </p:nvSpPr>
        <p:spPr>
          <a:xfrm>
            <a:off x="6356350" y="9255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63" name="AutoShape 39"/>
          <p:cNvSpPr/>
          <p:nvPr/>
        </p:nvSpPr>
        <p:spPr>
          <a:xfrm>
            <a:off x="6869113" y="9255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64" name="AutoShape 40"/>
          <p:cNvSpPr/>
          <p:nvPr/>
        </p:nvSpPr>
        <p:spPr>
          <a:xfrm>
            <a:off x="5334000" y="9255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65" name="AutoShape 41"/>
          <p:cNvSpPr/>
          <p:nvPr/>
        </p:nvSpPr>
        <p:spPr>
          <a:xfrm>
            <a:off x="2271713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H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66" name="AutoShape 42"/>
          <p:cNvSpPr/>
          <p:nvPr/>
        </p:nvSpPr>
        <p:spPr>
          <a:xfrm>
            <a:off x="3290888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67" name="AutoShape 43"/>
          <p:cNvSpPr/>
          <p:nvPr/>
        </p:nvSpPr>
        <p:spPr>
          <a:xfrm>
            <a:off x="3802063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68" name="AutoShape 44"/>
          <p:cNvSpPr/>
          <p:nvPr/>
        </p:nvSpPr>
        <p:spPr>
          <a:xfrm>
            <a:off x="4313238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69" name="AutoShape 45"/>
          <p:cNvSpPr/>
          <p:nvPr/>
        </p:nvSpPr>
        <p:spPr>
          <a:xfrm>
            <a:off x="5332413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52270" name="AutoShape 46"/>
          <p:cNvSpPr/>
          <p:nvPr/>
        </p:nvSpPr>
        <p:spPr>
          <a:xfrm>
            <a:off x="2781300" y="9191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Ấ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71" name="AutoShape 47"/>
          <p:cNvSpPr/>
          <p:nvPr/>
        </p:nvSpPr>
        <p:spPr>
          <a:xfrm>
            <a:off x="4824413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Ệ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72" name="AutoShape 48"/>
          <p:cNvSpPr/>
          <p:nvPr/>
        </p:nvSpPr>
        <p:spPr>
          <a:xfrm>
            <a:off x="1763713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73" name="AutoShape 49"/>
          <p:cNvSpPr/>
          <p:nvPr/>
        </p:nvSpPr>
        <p:spPr>
          <a:xfrm>
            <a:off x="6359525" y="9191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Ụ</a:t>
            </a:r>
          </a:p>
        </p:txBody>
      </p:sp>
      <p:sp>
        <p:nvSpPr>
          <p:cNvPr id="52274" name="AutoShape 50"/>
          <p:cNvSpPr/>
          <p:nvPr/>
        </p:nvSpPr>
        <p:spPr>
          <a:xfrm>
            <a:off x="6872288" y="917575"/>
            <a:ext cx="5032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75" name="AutoShape 51"/>
          <p:cNvSpPr/>
          <p:nvPr/>
        </p:nvSpPr>
        <p:spPr>
          <a:xfrm>
            <a:off x="5845175" y="9191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L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76" name="AutoShape 52"/>
          <p:cNvSpPr/>
          <p:nvPr/>
        </p:nvSpPr>
        <p:spPr>
          <a:xfrm>
            <a:off x="6361113" y="917575"/>
            <a:ext cx="503237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Ụ</a:t>
            </a:r>
          </a:p>
        </p:txBody>
      </p:sp>
      <p:sp>
        <p:nvSpPr>
          <p:cNvPr id="52277" name="AutoShape 53"/>
          <p:cNvSpPr/>
          <p:nvPr/>
        </p:nvSpPr>
        <p:spPr>
          <a:xfrm>
            <a:off x="5351463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43062" name="AutoShape 54"/>
          <p:cNvSpPr/>
          <p:nvPr/>
        </p:nvSpPr>
        <p:spPr>
          <a:xfrm>
            <a:off x="2501900" y="1439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63" name="AutoShape 55"/>
          <p:cNvSpPr/>
          <p:nvPr/>
        </p:nvSpPr>
        <p:spPr>
          <a:xfrm>
            <a:off x="3519488" y="14398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64" name="AutoShape 56"/>
          <p:cNvSpPr/>
          <p:nvPr/>
        </p:nvSpPr>
        <p:spPr>
          <a:xfrm>
            <a:off x="4029075" y="1439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65" name="AutoShape 57"/>
          <p:cNvSpPr/>
          <p:nvPr/>
        </p:nvSpPr>
        <p:spPr>
          <a:xfrm>
            <a:off x="4541838" y="14398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66" name="AutoShape 58"/>
          <p:cNvSpPr/>
          <p:nvPr/>
        </p:nvSpPr>
        <p:spPr>
          <a:xfrm>
            <a:off x="5565775" y="1439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67" name="AutoShape 59"/>
          <p:cNvSpPr/>
          <p:nvPr/>
        </p:nvSpPr>
        <p:spPr>
          <a:xfrm>
            <a:off x="3006725" y="1439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68" name="AutoShape 60"/>
          <p:cNvSpPr/>
          <p:nvPr/>
        </p:nvSpPr>
        <p:spPr>
          <a:xfrm>
            <a:off x="5054600" y="1439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85" name="Oval 61"/>
          <p:cNvSpPr/>
          <p:nvPr/>
        </p:nvSpPr>
        <p:spPr>
          <a:xfrm rot="-10779216" flipV="1">
            <a:off x="962025" y="147955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19050" cap="sq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2286" name="Picture 62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1498600"/>
            <a:ext cx="438150" cy="422275"/>
          </a:xfrm>
          <a:prstGeom prst="rect">
            <a:avLst/>
          </a:prstGeom>
          <a:noFill/>
          <a:ln w="2857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287" name="Text Box 63"/>
          <p:cNvSpPr txBox="1"/>
          <p:nvPr/>
        </p:nvSpPr>
        <p:spPr>
          <a:xfrm>
            <a:off x="490538" y="4446588"/>
            <a:ext cx="8462962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8 chữ cái –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Tên các cơ quan sinh dưỡng của thực vật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72" name="AutoShape 64"/>
          <p:cNvSpPr/>
          <p:nvPr/>
        </p:nvSpPr>
        <p:spPr>
          <a:xfrm>
            <a:off x="6078538" y="14398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89" name="AutoShape 65"/>
          <p:cNvSpPr/>
          <p:nvPr/>
        </p:nvSpPr>
        <p:spPr>
          <a:xfrm>
            <a:off x="2498725" y="1452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90" name="AutoShape 66"/>
          <p:cNvSpPr/>
          <p:nvPr/>
        </p:nvSpPr>
        <p:spPr>
          <a:xfrm>
            <a:off x="3513138" y="1452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91" name="AutoShape 67"/>
          <p:cNvSpPr/>
          <p:nvPr/>
        </p:nvSpPr>
        <p:spPr>
          <a:xfrm>
            <a:off x="4025900" y="1452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92" name="AutoShape 68"/>
          <p:cNvSpPr/>
          <p:nvPr/>
        </p:nvSpPr>
        <p:spPr>
          <a:xfrm>
            <a:off x="4538663" y="1452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93" name="AutoShape 69"/>
          <p:cNvSpPr/>
          <p:nvPr/>
        </p:nvSpPr>
        <p:spPr>
          <a:xfrm>
            <a:off x="5562600" y="1452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94" name="AutoShape 70"/>
          <p:cNvSpPr/>
          <p:nvPr/>
        </p:nvSpPr>
        <p:spPr>
          <a:xfrm>
            <a:off x="3006725" y="1452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95" name="AutoShape 71"/>
          <p:cNvSpPr/>
          <p:nvPr/>
        </p:nvSpPr>
        <p:spPr>
          <a:xfrm>
            <a:off x="5049838" y="1452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96" name="AutoShape 72"/>
          <p:cNvSpPr/>
          <p:nvPr/>
        </p:nvSpPr>
        <p:spPr>
          <a:xfrm>
            <a:off x="6072188" y="1452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97" name="AutoShape 73"/>
          <p:cNvSpPr/>
          <p:nvPr/>
        </p:nvSpPr>
        <p:spPr>
          <a:xfrm>
            <a:off x="3009900" y="1446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Ễ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98" name="AutoShape 74"/>
          <p:cNvSpPr/>
          <p:nvPr/>
        </p:nvSpPr>
        <p:spPr>
          <a:xfrm>
            <a:off x="4029075" y="1446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2299" name="AutoShape 75"/>
          <p:cNvSpPr/>
          <p:nvPr/>
        </p:nvSpPr>
        <p:spPr>
          <a:xfrm>
            <a:off x="4540250" y="1446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Â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00" name="AutoShape 76"/>
          <p:cNvSpPr/>
          <p:nvPr/>
        </p:nvSpPr>
        <p:spPr>
          <a:xfrm>
            <a:off x="5051425" y="1446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N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01" name="AutoShape 77"/>
          <p:cNvSpPr/>
          <p:nvPr/>
        </p:nvSpPr>
        <p:spPr>
          <a:xfrm>
            <a:off x="6070600" y="1446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Á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02" name="AutoShape 78"/>
          <p:cNvSpPr/>
          <p:nvPr/>
        </p:nvSpPr>
        <p:spPr>
          <a:xfrm>
            <a:off x="3519488" y="14462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03" name="AutoShape 79"/>
          <p:cNvSpPr/>
          <p:nvPr/>
        </p:nvSpPr>
        <p:spPr>
          <a:xfrm>
            <a:off x="5562600" y="1446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L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04" name="AutoShape 80"/>
          <p:cNvSpPr/>
          <p:nvPr/>
        </p:nvSpPr>
        <p:spPr>
          <a:xfrm>
            <a:off x="2501900" y="1446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R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05" name="AutoShape 81"/>
          <p:cNvSpPr/>
          <p:nvPr/>
        </p:nvSpPr>
        <p:spPr>
          <a:xfrm>
            <a:off x="4030663" y="1449388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2307" name="AutoShape 83"/>
          <p:cNvSpPr/>
          <p:nvPr/>
        </p:nvSpPr>
        <p:spPr>
          <a:xfrm>
            <a:off x="4572000" y="29638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3091" name="AutoShape 84"/>
          <p:cNvSpPr/>
          <p:nvPr/>
        </p:nvSpPr>
        <p:spPr>
          <a:xfrm>
            <a:off x="2771775" y="1947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92" name="AutoShape 85"/>
          <p:cNvSpPr/>
          <p:nvPr/>
        </p:nvSpPr>
        <p:spPr>
          <a:xfrm>
            <a:off x="3789363" y="19478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93" name="AutoShape 86"/>
          <p:cNvSpPr/>
          <p:nvPr/>
        </p:nvSpPr>
        <p:spPr>
          <a:xfrm>
            <a:off x="4298950" y="1947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94" name="AutoShape 87"/>
          <p:cNvSpPr/>
          <p:nvPr/>
        </p:nvSpPr>
        <p:spPr>
          <a:xfrm>
            <a:off x="4811713" y="19478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95" name="AutoShape 88"/>
          <p:cNvSpPr/>
          <p:nvPr/>
        </p:nvSpPr>
        <p:spPr>
          <a:xfrm>
            <a:off x="5835650" y="1947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96" name="AutoShape 89"/>
          <p:cNvSpPr/>
          <p:nvPr/>
        </p:nvSpPr>
        <p:spPr>
          <a:xfrm>
            <a:off x="3276600" y="1947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097" name="AutoShape 90"/>
          <p:cNvSpPr/>
          <p:nvPr/>
        </p:nvSpPr>
        <p:spPr>
          <a:xfrm>
            <a:off x="5324475" y="19478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15" name="Oval 91"/>
          <p:cNvSpPr/>
          <p:nvPr/>
        </p:nvSpPr>
        <p:spPr>
          <a:xfrm rot="-10779216" flipV="1">
            <a:off x="965200" y="1981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  <a:tileRect/>
          </a:gradFill>
          <a:ln w="19050" cap="sq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2316" name="Picture 92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1905000"/>
            <a:ext cx="438150" cy="422275"/>
          </a:xfrm>
          <a:prstGeom prst="rect">
            <a:avLst/>
          </a:prstGeom>
          <a:noFill/>
          <a:ln w="2857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317" name="Text Box 93"/>
          <p:cNvSpPr txBox="1"/>
          <p:nvPr/>
        </p:nvSpPr>
        <p:spPr>
          <a:xfrm>
            <a:off x="638175" y="4579938"/>
            <a:ext cx="7715250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66"/>
                </a:solidFill>
                <a:latin typeface="Arial" panose="020B0604020202020204" pitchFamily="34" charset="0"/>
              </a:rPr>
              <a:t>7 chữ cái –</a:t>
            </a:r>
            <a:r>
              <a:rPr lang="en-US" altLang="zh-CN" sz="2800" b="1" i="1" dirty="0"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</a:rPr>
              <a:t>Điều kiện cần thiết cho cây thực hiện quá trình quang hợp</a:t>
            </a:r>
          </a:p>
        </p:txBody>
      </p:sp>
      <p:sp>
        <p:nvSpPr>
          <p:cNvPr id="52318" name="AutoShape 94"/>
          <p:cNvSpPr/>
          <p:nvPr/>
        </p:nvSpPr>
        <p:spPr>
          <a:xfrm>
            <a:off x="2768600" y="1960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19" name="AutoShape 95"/>
          <p:cNvSpPr/>
          <p:nvPr/>
        </p:nvSpPr>
        <p:spPr>
          <a:xfrm>
            <a:off x="3783013" y="1960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20" name="AutoShape 96"/>
          <p:cNvSpPr/>
          <p:nvPr/>
        </p:nvSpPr>
        <p:spPr>
          <a:xfrm>
            <a:off x="4295775" y="1960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21" name="AutoShape 97"/>
          <p:cNvSpPr/>
          <p:nvPr/>
        </p:nvSpPr>
        <p:spPr>
          <a:xfrm>
            <a:off x="4808538" y="1960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22" name="AutoShape 98"/>
          <p:cNvSpPr/>
          <p:nvPr/>
        </p:nvSpPr>
        <p:spPr>
          <a:xfrm>
            <a:off x="5832475" y="1960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23" name="AutoShape 99"/>
          <p:cNvSpPr/>
          <p:nvPr/>
        </p:nvSpPr>
        <p:spPr>
          <a:xfrm>
            <a:off x="3276600" y="19605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24" name="AutoShape 100"/>
          <p:cNvSpPr/>
          <p:nvPr/>
        </p:nvSpPr>
        <p:spPr>
          <a:xfrm>
            <a:off x="5319713" y="19605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25" name="AutoShape 101"/>
          <p:cNvSpPr/>
          <p:nvPr/>
        </p:nvSpPr>
        <p:spPr>
          <a:xfrm>
            <a:off x="3279775" y="1954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N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26" name="AutoShape 102"/>
          <p:cNvSpPr/>
          <p:nvPr/>
        </p:nvSpPr>
        <p:spPr>
          <a:xfrm>
            <a:off x="4298950" y="1954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27" name="AutoShape 103"/>
          <p:cNvSpPr/>
          <p:nvPr/>
        </p:nvSpPr>
        <p:spPr>
          <a:xfrm>
            <a:off x="4810125" y="1954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Á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28" name="AutoShape 104"/>
          <p:cNvSpPr/>
          <p:nvPr/>
        </p:nvSpPr>
        <p:spPr>
          <a:xfrm>
            <a:off x="5321300" y="1954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N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29" name="AutoShape 105"/>
          <p:cNvSpPr/>
          <p:nvPr/>
        </p:nvSpPr>
        <p:spPr>
          <a:xfrm>
            <a:off x="3789363" y="19542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30" name="AutoShape 106"/>
          <p:cNvSpPr/>
          <p:nvPr/>
        </p:nvSpPr>
        <p:spPr>
          <a:xfrm>
            <a:off x="5832475" y="1954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52331" name="AutoShape 107"/>
          <p:cNvSpPr/>
          <p:nvPr/>
        </p:nvSpPr>
        <p:spPr>
          <a:xfrm>
            <a:off x="2771775" y="19542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Á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32" name="AutoShape 108"/>
          <p:cNvSpPr/>
          <p:nvPr/>
        </p:nvSpPr>
        <p:spPr>
          <a:xfrm>
            <a:off x="5835650" y="1957388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3116" name="AutoShape 109"/>
          <p:cNvSpPr/>
          <p:nvPr/>
        </p:nvSpPr>
        <p:spPr>
          <a:xfrm>
            <a:off x="2508250" y="24749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17" name="AutoShape 110"/>
          <p:cNvSpPr/>
          <p:nvPr/>
        </p:nvSpPr>
        <p:spPr>
          <a:xfrm>
            <a:off x="3525838" y="24749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18" name="AutoShape 111"/>
          <p:cNvSpPr/>
          <p:nvPr/>
        </p:nvSpPr>
        <p:spPr>
          <a:xfrm>
            <a:off x="4035425" y="24749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19" name="AutoShape 112"/>
          <p:cNvSpPr/>
          <p:nvPr/>
        </p:nvSpPr>
        <p:spPr>
          <a:xfrm>
            <a:off x="4548188" y="24749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20" name="AutoShape 113"/>
          <p:cNvSpPr/>
          <p:nvPr/>
        </p:nvSpPr>
        <p:spPr>
          <a:xfrm>
            <a:off x="5572125" y="24749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21" name="AutoShape 114"/>
          <p:cNvSpPr/>
          <p:nvPr/>
        </p:nvSpPr>
        <p:spPr>
          <a:xfrm>
            <a:off x="3013075" y="24749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22" name="AutoShape 115"/>
          <p:cNvSpPr/>
          <p:nvPr/>
        </p:nvSpPr>
        <p:spPr>
          <a:xfrm>
            <a:off x="5060950" y="24749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40" name="Oval 116"/>
          <p:cNvSpPr/>
          <p:nvPr/>
        </p:nvSpPr>
        <p:spPr>
          <a:xfrm rot="-10779216" flipV="1">
            <a:off x="962025" y="2522538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  <a:tileRect/>
          </a:gradFill>
          <a:ln w="19050" cap="sq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2341" name="Picture 11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2424113"/>
            <a:ext cx="438150" cy="422275"/>
          </a:xfrm>
          <a:prstGeom prst="rect">
            <a:avLst/>
          </a:prstGeom>
          <a:noFill/>
          <a:ln w="2857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342" name="Text Box 118"/>
          <p:cNvSpPr txBox="1"/>
          <p:nvPr/>
        </p:nvSpPr>
        <p:spPr>
          <a:xfrm>
            <a:off x="831850" y="4583113"/>
            <a:ext cx="7354888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8 chữ cái –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Chất khí cần cho cây thực hiện quá trình quang hợp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26" name="AutoShape 119"/>
          <p:cNvSpPr/>
          <p:nvPr/>
        </p:nvSpPr>
        <p:spPr>
          <a:xfrm>
            <a:off x="6084888" y="24749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44" name="AutoShape 120"/>
          <p:cNvSpPr/>
          <p:nvPr/>
        </p:nvSpPr>
        <p:spPr>
          <a:xfrm>
            <a:off x="2505075" y="24876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45" name="AutoShape 121"/>
          <p:cNvSpPr/>
          <p:nvPr/>
        </p:nvSpPr>
        <p:spPr>
          <a:xfrm>
            <a:off x="3519488" y="24876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46" name="AutoShape 122"/>
          <p:cNvSpPr/>
          <p:nvPr/>
        </p:nvSpPr>
        <p:spPr>
          <a:xfrm>
            <a:off x="4032250" y="24876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47" name="AutoShape 123"/>
          <p:cNvSpPr/>
          <p:nvPr/>
        </p:nvSpPr>
        <p:spPr>
          <a:xfrm>
            <a:off x="4545013" y="24876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48" name="AutoShape 124"/>
          <p:cNvSpPr/>
          <p:nvPr/>
        </p:nvSpPr>
        <p:spPr>
          <a:xfrm>
            <a:off x="5568950" y="24876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49" name="AutoShape 125"/>
          <p:cNvSpPr/>
          <p:nvPr/>
        </p:nvSpPr>
        <p:spPr>
          <a:xfrm>
            <a:off x="3013075" y="24876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50" name="AutoShape 126"/>
          <p:cNvSpPr/>
          <p:nvPr/>
        </p:nvSpPr>
        <p:spPr>
          <a:xfrm>
            <a:off x="5056188" y="24876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51" name="AutoShape 127"/>
          <p:cNvSpPr/>
          <p:nvPr/>
        </p:nvSpPr>
        <p:spPr>
          <a:xfrm>
            <a:off x="6078538" y="24876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52" name="AutoShape 128"/>
          <p:cNvSpPr/>
          <p:nvPr/>
        </p:nvSpPr>
        <p:spPr>
          <a:xfrm>
            <a:off x="3016250" y="24812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2353" name="AutoShape 129"/>
          <p:cNvSpPr/>
          <p:nvPr/>
        </p:nvSpPr>
        <p:spPr>
          <a:xfrm>
            <a:off x="4035425" y="24812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54" name="AutoShape 130"/>
          <p:cNvSpPr/>
          <p:nvPr/>
        </p:nvSpPr>
        <p:spPr>
          <a:xfrm>
            <a:off x="4546600" y="24812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O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55" name="AutoShape 131"/>
          <p:cNvSpPr/>
          <p:nvPr/>
        </p:nvSpPr>
        <p:spPr>
          <a:xfrm>
            <a:off x="5057775" y="24812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N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56" name="AutoShape 132"/>
          <p:cNvSpPr/>
          <p:nvPr/>
        </p:nvSpPr>
        <p:spPr>
          <a:xfrm>
            <a:off x="6076950" y="24812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57" name="AutoShape 133"/>
          <p:cNvSpPr/>
          <p:nvPr/>
        </p:nvSpPr>
        <p:spPr>
          <a:xfrm>
            <a:off x="3525838" y="24812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58" name="AutoShape 134"/>
          <p:cNvSpPr/>
          <p:nvPr/>
        </p:nvSpPr>
        <p:spPr>
          <a:xfrm>
            <a:off x="5568950" y="24812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59" name="AutoShape 135"/>
          <p:cNvSpPr/>
          <p:nvPr/>
        </p:nvSpPr>
        <p:spPr>
          <a:xfrm>
            <a:off x="2508250" y="24812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60" name="AutoShape 136"/>
          <p:cNvSpPr/>
          <p:nvPr/>
        </p:nvSpPr>
        <p:spPr>
          <a:xfrm>
            <a:off x="3021013" y="2479675"/>
            <a:ext cx="503237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3144" name="AutoShape 137"/>
          <p:cNvSpPr/>
          <p:nvPr/>
        </p:nvSpPr>
        <p:spPr>
          <a:xfrm>
            <a:off x="3540125" y="29956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45" name="AutoShape 138"/>
          <p:cNvSpPr/>
          <p:nvPr/>
        </p:nvSpPr>
        <p:spPr>
          <a:xfrm>
            <a:off x="4557713" y="299561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46" name="AutoShape 139"/>
          <p:cNvSpPr/>
          <p:nvPr/>
        </p:nvSpPr>
        <p:spPr>
          <a:xfrm>
            <a:off x="5067300" y="29956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47" name="AutoShape 140"/>
          <p:cNvSpPr/>
          <p:nvPr/>
        </p:nvSpPr>
        <p:spPr>
          <a:xfrm>
            <a:off x="4044950" y="299561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65" name="Oval 141"/>
          <p:cNvSpPr/>
          <p:nvPr/>
        </p:nvSpPr>
        <p:spPr>
          <a:xfrm rot="-10779216" flipV="1">
            <a:off x="962025" y="30384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19050" cap="sq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2366" name="Picture 142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2952750"/>
            <a:ext cx="438150" cy="422275"/>
          </a:xfrm>
          <a:prstGeom prst="rect">
            <a:avLst/>
          </a:prstGeom>
          <a:noFill/>
          <a:ln w="2857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367" name="Text Box 143"/>
          <p:cNvSpPr txBox="1"/>
          <p:nvPr/>
        </p:nvSpPr>
        <p:spPr>
          <a:xfrm>
            <a:off x="439738" y="4357688"/>
            <a:ext cx="7810500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4 chữ cái –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Chất lỏng được rễ lấy từ đất để chế tạo tinh bột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68" name="AutoShape 144"/>
          <p:cNvSpPr/>
          <p:nvPr/>
        </p:nvSpPr>
        <p:spPr>
          <a:xfrm>
            <a:off x="3536950" y="30083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69" name="AutoShape 145"/>
          <p:cNvSpPr/>
          <p:nvPr/>
        </p:nvSpPr>
        <p:spPr>
          <a:xfrm>
            <a:off x="4551363" y="300831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70" name="AutoShape 146"/>
          <p:cNvSpPr/>
          <p:nvPr/>
        </p:nvSpPr>
        <p:spPr>
          <a:xfrm>
            <a:off x="5064125" y="30083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71" name="AutoShape 147"/>
          <p:cNvSpPr/>
          <p:nvPr/>
        </p:nvSpPr>
        <p:spPr>
          <a:xfrm>
            <a:off x="4044950" y="300831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72" name="AutoShape 148"/>
          <p:cNvSpPr/>
          <p:nvPr/>
        </p:nvSpPr>
        <p:spPr>
          <a:xfrm>
            <a:off x="4048125" y="30019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Ư</a:t>
            </a:r>
          </a:p>
        </p:txBody>
      </p:sp>
      <p:sp>
        <p:nvSpPr>
          <p:cNvPr id="52373" name="AutoShape 149"/>
          <p:cNvSpPr/>
          <p:nvPr/>
        </p:nvSpPr>
        <p:spPr>
          <a:xfrm>
            <a:off x="5067300" y="30019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2374" name="AutoShape 150"/>
          <p:cNvSpPr/>
          <p:nvPr/>
        </p:nvSpPr>
        <p:spPr>
          <a:xfrm>
            <a:off x="4557713" y="30019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Ớ</a:t>
            </a:r>
          </a:p>
        </p:txBody>
      </p:sp>
      <p:sp>
        <p:nvSpPr>
          <p:cNvPr id="52375" name="AutoShape 151"/>
          <p:cNvSpPr/>
          <p:nvPr/>
        </p:nvSpPr>
        <p:spPr>
          <a:xfrm>
            <a:off x="3540125" y="300196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52376" name="AutoShape 152"/>
          <p:cNvSpPr/>
          <p:nvPr/>
        </p:nvSpPr>
        <p:spPr>
          <a:xfrm>
            <a:off x="3544888" y="30019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3160" name="AutoShape 153"/>
          <p:cNvSpPr/>
          <p:nvPr/>
        </p:nvSpPr>
        <p:spPr>
          <a:xfrm>
            <a:off x="2287588" y="35226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61" name="AutoShape 154"/>
          <p:cNvSpPr/>
          <p:nvPr/>
        </p:nvSpPr>
        <p:spPr>
          <a:xfrm>
            <a:off x="3305175" y="35226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62" name="AutoShape 155"/>
          <p:cNvSpPr/>
          <p:nvPr/>
        </p:nvSpPr>
        <p:spPr>
          <a:xfrm>
            <a:off x="3814763" y="35226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63" name="AutoShape 156"/>
          <p:cNvSpPr/>
          <p:nvPr/>
        </p:nvSpPr>
        <p:spPr>
          <a:xfrm>
            <a:off x="4327525" y="35226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64" name="AutoShape 157"/>
          <p:cNvSpPr/>
          <p:nvPr/>
        </p:nvSpPr>
        <p:spPr>
          <a:xfrm>
            <a:off x="5351463" y="35226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65" name="AutoShape 158"/>
          <p:cNvSpPr/>
          <p:nvPr/>
        </p:nvSpPr>
        <p:spPr>
          <a:xfrm>
            <a:off x="2792413" y="35226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66" name="AutoShape 159"/>
          <p:cNvSpPr/>
          <p:nvPr/>
        </p:nvSpPr>
        <p:spPr>
          <a:xfrm>
            <a:off x="4840288" y="35226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84" name="Oval 160"/>
          <p:cNvSpPr/>
          <p:nvPr/>
        </p:nvSpPr>
        <p:spPr>
          <a:xfrm rot="-10779216" flipV="1">
            <a:off x="962025" y="35845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  <a:tileRect/>
          </a:gradFill>
          <a:ln w="19050" cap="sq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2385" name="Picture 161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888" y="3559175"/>
            <a:ext cx="438150" cy="422275"/>
          </a:xfrm>
          <a:prstGeom prst="rect">
            <a:avLst/>
          </a:prstGeom>
          <a:noFill/>
          <a:ln w="2857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386" name="Text Box 162"/>
          <p:cNvSpPr txBox="1"/>
          <p:nvPr/>
        </p:nvSpPr>
        <p:spPr>
          <a:xfrm>
            <a:off x="736600" y="4583113"/>
            <a:ext cx="81153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9 chữ cái –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Tên các cơ quan sinh sản của thực vật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70" name="AutoShape 163"/>
          <p:cNvSpPr/>
          <p:nvPr/>
        </p:nvSpPr>
        <p:spPr>
          <a:xfrm>
            <a:off x="6373813" y="3522663"/>
            <a:ext cx="503237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3171" name="AutoShape 164"/>
          <p:cNvSpPr/>
          <p:nvPr/>
        </p:nvSpPr>
        <p:spPr>
          <a:xfrm>
            <a:off x="5864225" y="3522663"/>
            <a:ext cx="503238" cy="503237"/>
          </a:xfrm>
          <a:prstGeom prst="actionButtonBlank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89" name="AutoShape 165"/>
          <p:cNvSpPr/>
          <p:nvPr/>
        </p:nvSpPr>
        <p:spPr>
          <a:xfrm>
            <a:off x="2284413" y="35353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0" name="AutoShape 166"/>
          <p:cNvSpPr/>
          <p:nvPr/>
        </p:nvSpPr>
        <p:spPr>
          <a:xfrm>
            <a:off x="3298825" y="35353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1" name="AutoShape 167"/>
          <p:cNvSpPr/>
          <p:nvPr/>
        </p:nvSpPr>
        <p:spPr>
          <a:xfrm>
            <a:off x="3811588" y="35353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2" name="AutoShape 168"/>
          <p:cNvSpPr/>
          <p:nvPr/>
        </p:nvSpPr>
        <p:spPr>
          <a:xfrm>
            <a:off x="4324350" y="35353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3" name="AutoShape 169"/>
          <p:cNvSpPr/>
          <p:nvPr/>
        </p:nvSpPr>
        <p:spPr>
          <a:xfrm>
            <a:off x="5348288" y="35353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4" name="AutoShape 170"/>
          <p:cNvSpPr/>
          <p:nvPr/>
        </p:nvSpPr>
        <p:spPr>
          <a:xfrm>
            <a:off x="2792413" y="35353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5" name="AutoShape 171"/>
          <p:cNvSpPr/>
          <p:nvPr/>
        </p:nvSpPr>
        <p:spPr>
          <a:xfrm>
            <a:off x="4835525" y="35353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6" name="AutoShape 172"/>
          <p:cNvSpPr/>
          <p:nvPr/>
        </p:nvSpPr>
        <p:spPr>
          <a:xfrm>
            <a:off x="6370638" y="3535363"/>
            <a:ext cx="503237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7" name="AutoShape 173"/>
          <p:cNvSpPr/>
          <p:nvPr/>
        </p:nvSpPr>
        <p:spPr>
          <a:xfrm>
            <a:off x="5857875" y="3535363"/>
            <a:ext cx="503238" cy="503237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398" name="AutoShape 174"/>
          <p:cNvSpPr/>
          <p:nvPr/>
        </p:nvSpPr>
        <p:spPr>
          <a:xfrm>
            <a:off x="2795588" y="35290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O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99" name="AutoShape 175"/>
          <p:cNvSpPr/>
          <p:nvPr/>
        </p:nvSpPr>
        <p:spPr>
          <a:xfrm>
            <a:off x="3814763" y="35290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52400" name="AutoShape 176"/>
          <p:cNvSpPr/>
          <p:nvPr/>
        </p:nvSpPr>
        <p:spPr>
          <a:xfrm>
            <a:off x="4325938" y="35290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01" name="AutoShape 177"/>
          <p:cNvSpPr/>
          <p:nvPr/>
        </p:nvSpPr>
        <p:spPr>
          <a:xfrm>
            <a:off x="4837113" y="35290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Ả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02" name="AutoShape 178"/>
          <p:cNvSpPr/>
          <p:nvPr/>
        </p:nvSpPr>
        <p:spPr>
          <a:xfrm>
            <a:off x="5856288" y="35290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Ạ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03" name="AutoShape 179"/>
          <p:cNvSpPr/>
          <p:nvPr/>
        </p:nvSpPr>
        <p:spPr>
          <a:xfrm>
            <a:off x="3305175" y="35290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04" name="AutoShape 180"/>
          <p:cNvSpPr/>
          <p:nvPr/>
        </p:nvSpPr>
        <p:spPr>
          <a:xfrm>
            <a:off x="5348288" y="35290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05" name="AutoShape 181"/>
          <p:cNvSpPr/>
          <p:nvPr/>
        </p:nvSpPr>
        <p:spPr>
          <a:xfrm>
            <a:off x="2287588" y="35290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06" name="AutoShape 182"/>
          <p:cNvSpPr/>
          <p:nvPr/>
        </p:nvSpPr>
        <p:spPr>
          <a:xfrm>
            <a:off x="6369050" y="3529013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07" name="AutoShape 183"/>
          <p:cNvSpPr/>
          <p:nvPr/>
        </p:nvSpPr>
        <p:spPr>
          <a:xfrm>
            <a:off x="3838575" y="3527425"/>
            <a:ext cx="5032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52408" name="AutoShape 184"/>
          <p:cNvSpPr/>
          <p:nvPr/>
        </p:nvSpPr>
        <p:spPr>
          <a:xfrm>
            <a:off x="6356350" y="917575"/>
            <a:ext cx="5032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09" name="AutoShape 185"/>
          <p:cNvSpPr/>
          <p:nvPr/>
        </p:nvSpPr>
        <p:spPr>
          <a:xfrm>
            <a:off x="5351463" y="9191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10" name="AutoShape 186"/>
          <p:cNvSpPr/>
          <p:nvPr/>
        </p:nvSpPr>
        <p:spPr>
          <a:xfrm>
            <a:off x="4030663" y="1449388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11" name="AutoShape 187"/>
          <p:cNvSpPr/>
          <p:nvPr/>
        </p:nvSpPr>
        <p:spPr>
          <a:xfrm>
            <a:off x="4572000" y="3040063"/>
            <a:ext cx="457200" cy="4270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Ơ</a:t>
            </a:r>
          </a:p>
        </p:txBody>
      </p:sp>
      <p:sp>
        <p:nvSpPr>
          <p:cNvPr id="52412" name="AutoShape 188"/>
          <p:cNvSpPr/>
          <p:nvPr/>
        </p:nvSpPr>
        <p:spPr>
          <a:xfrm>
            <a:off x="5835650" y="1957388"/>
            <a:ext cx="503238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13" name="AutoShape 189"/>
          <p:cNvSpPr/>
          <p:nvPr/>
        </p:nvSpPr>
        <p:spPr>
          <a:xfrm>
            <a:off x="3024188" y="2479675"/>
            <a:ext cx="503237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14" name="AutoShape 190"/>
          <p:cNvSpPr/>
          <p:nvPr/>
        </p:nvSpPr>
        <p:spPr>
          <a:xfrm>
            <a:off x="3544888" y="300196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52415" name="AutoShape 191"/>
          <p:cNvSpPr/>
          <p:nvPr/>
        </p:nvSpPr>
        <p:spPr>
          <a:xfrm>
            <a:off x="3838575" y="3527425"/>
            <a:ext cx="5032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16" name="AutoShape 192"/>
          <p:cNvSpPr/>
          <p:nvPr/>
        </p:nvSpPr>
        <p:spPr>
          <a:xfrm>
            <a:off x="3086100" y="6146800"/>
            <a:ext cx="5032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17" name="AutoShape 193"/>
          <p:cNvSpPr/>
          <p:nvPr/>
        </p:nvSpPr>
        <p:spPr>
          <a:xfrm>
            <a:off x="4094163" y="6146800"/>
            <a:ext cx="503237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18" name="AutoShape 194"/>
          <p:cNvSpPr/>
          <p:nvPr/>
        </p:nvSpPr>
        <p:spPr>
          <a:xfrm>
            <a:off x="3590925" y="6146800"/>
            <a:ext cx="5032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19" name="AutoShape 195"/>
          <p:cNvSpPr/>
          <p:nvPr/>
        </p:nvSpPr>
        <p:spPr>
          <a:xfrm>
            <a:off x="5099050" y="6146800"/>
            <a:ext cx="5032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20" name="AutoShape 196"/>
          <p:cNvSpPr/>
          <p:nvPr/>
        </p:nvSpPr>
        <p:spPr>
          <a:xfrm>
            <a:off x="4595813" y="6146800"/>
            <a:ext cx="503237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21" name="AutoShape 197"/>
          <p:cNvSpPr/>
          <p:nvPr/>
        </p:nvSpPr>
        <p:spPr>
          <a:xfrm>
            <a:off x="2590800" y="6146800"/>
            <a:ext cx="5032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22" name="AutoShape 198"/>
          <p:cNvSpPr/>
          <p:nvPr/>
        </p:nvSpPr>
        <p:spPr>
          <a:xfrm>
            <a:off x="5603875" y="6146800"/>
            <a:ext cx="5032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Ợ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23" name="AutoShape 199"/>
          <p:cNvSpPr/>
          <p:nvPr/>
        </p:nvSpPr>
        <p:spPr>
          <a:xfrm>
            <a:off x="6107113" y="6145213"/>
            <a:ext cx="5032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2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2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20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2000"/>
                                        <p:tgtEl>
                                          <p:spTgt spid="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2000"/>
                                        <p:tgtEl>
                                          <p:spTgt spid="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8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2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20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8" dur="20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1" dur="20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4" dur="20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0" dur="2000"/>
                                        <p:tgtEl>
                                          <p:spTgt spid="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3" dur="2000"/>
                                        <p:tgtEl>
                                          <p:spTgt spid="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6" dur="2000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000"/>
                            </p:stCondLst>
                            <p:childTnLst>
                              <p:par>
                                <p:cTn id="2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8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2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4" dur="2000"/>
                                        <p:tgtEl>
                                          <p:spTgt spid="5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7" dur="2000"/>
                                        <p:tgtEl>
                                          <p:spTgt spid="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0" dur="2000"/>
                                        <p:tgtEl>
                                          <p:spTgt spid="5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3" dur="2000"/>
                                        <p:tgtEl>
                                          <p:spTgt spid="5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6" dur="2000"/>
                                        <p:tgtEl>
                                          <p:spTgt spid="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9" dur="2000"/>
                                        <p:tgtEl>
                                          <p:spTgt spid="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2" dur="2000"/>
                                        <p:tgtEl>
                                          <p:spTgt spid="5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80"/>
                                        <p:tgtEl>
                                          <p:spTgt spid="52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80"/>
                                        <p:tgtEl>
                                          <p:spTgt spid="52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80"/>
                                        <p:tgtEl>
                                          <p:spTgt spid="52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1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2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4" dur="2000"/>
                                        <p:tgtEl>
                                          <p:spTgt spid="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7" dur="2000"/>
                                        <p:tgtEl>
                                          <p:spTgt spid="5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0" dur="2000"/>
                                        <p:tgtEl>
                                          <p:spTgt spid="5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3" dur="2000"/>
                                        <p:tgtEl>
                                          <p:spTgt spid="5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6" dur="2000"/>
                                        <p:tgtEl>
                                          <p:spTgt spid="5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9" dur="2000"/>
                                        <p:tgtEl>
                                          <p:spTgt spid="5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2" dur="2000"/>
                                        <p:tgtEl>
                                          <p:spTgt spid="5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000"/>
                            </p:stCondLst>
                            <p:childTnLst>
                              <p:par>
                                <p:cTn id="28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5" dur="500"/>
                                        <p:tgtEl>
                                          <p:spTgt spid="5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5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00"/>
                            </p:stCondLst>
                            <p:childTnLst>
                              <p:par>
                                <p:cTn id="29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93" dur="500"/>
                                        <p:tgtEl>
                                          <p:spTgt spid="5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1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2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0" dur="2000"/>
                                        <p:tgtEl>
                                          <p:spTgt spid="5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3" dur="2000"/>
                                        <p:tgtEl>
                                          <p:spTgt spid="5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6" dur="2000"/>
                                        <p:tgtEl>
                                          <p:spTgt spid="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9" dur="2000"/>
                                        <p:tgtEl>
                                          <p:spTgt spid="5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2" dur="2000"/>
                                        <p:tgtEl>
                                          <p:spTgt spid="5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5" dur="2000"/>
                                        <p:tgtEl>
                                          <p:spTgt spid="5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8" dur="2000"/>
                                        <p:tgtEl>
                                          <p:spTgt spid="5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1" dur="2000"/>
                                        <p:tgtEl>
                                          <p:spTgt spid="5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5" dur="80"/>
                                        <p:tgtEl>
                                          <p:spTgt spid="52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6" dur="80"/>
                                        <p:tgtEl>
                                          <p:spTgt spid="52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80"/>
                                        <p:tgtEl>
                                          <p:spTgt spid="52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4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52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3" dur="2000"/>
                                        <p:tgtEl>
                                          <p:spTgt spid="5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6" dur="2000"/>
                                        <p:tgtEl>
                                          <p:spTgt spid="5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9" dur="2000"/>
                                        <p:tgtEl>
                                          <p:spTgt spid="5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2" dur="2000"/>
                                        <p:tgtEl>
                                          <p:spTgt spid="5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5" dur="2000"/>
                                        <p:tgtEl>
                                          <p:spTgt spid="5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8" dur="2000"/>
                                        <p:tgtEl>
                                          <p:spTgt spid="5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1" dur="2000"/>
                                        <p:tgtEl>
                                          <p:spTgt spid="5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4" dur="2000"/>
                                        <p:tgtEl>
                                          <p:spTgt spid="5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000"/>
                            </p:stCondLst>
                            <p:childTnLst>
                              <p:par>
                                <p:cTn id="3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500"/>
                            </p:stCondLst>
                            <p:childTnLst>
                              <p:par>
                                <p:cTn id="3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7" dur="500"/>
                                        <p:tgtEl>
                                          <p:spTgt spid="52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500"/>
                            </p:stCondLst>
                            <p:childTnLst>
                              <p:par>
                                <p:cTn id="37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1" dur="500"/>
                                        <p:tgtEl>
                                          <p:spTgt spid="52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000"/>
                            </p:stCondLst>
                            <p:childTnLst>
                              <p:par>
                                <p:cTn id="37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5" dur="500"/>
                                        <p:tgtEl>
                                          <p:spTgt spid="5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4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2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2" dur="2000"/>
                                        <p:tgtEl>
                                          <p:spTgt spid="5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5" dur="2000"/>
                                        <p:tgtEl>
                                          <p:spTgt spid="5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8" dur="2000"/>
                                        <p:tgtEl>
                                          <p:spTgt spid="5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1" dur="2000"/>
                                        <p:tgtEl>
                                          <p:spTgt spid="5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000"/>
                            </p:stCondLst>
                            <p:childTnLst>
                              <p:par>
                                <p:cTn id="3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5" dur="80"/>
                                        <p:tgtEl>
                                          <p:spTgt spid="52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6" dur="80"/>
                                        <p:tgtEl>
                                          <p:spTgt spid="52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80"/>
                                        <p:tgtEl>
                                          <p:spTgt spid="52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6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5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3" dur="2000"/>
                                        <p:tgtEl>
                                          <p:spTgt spid="5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6" dur="2000"/>
                                        <p:tgtEl>
                                          <p:spTgt spid="5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9" dur="2000"/>
                                        <p:tgtEl>
                                          <p:spTgt spid="5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2" dur="2000"/>
                                        <p:tgtEl>
                                          <p:spTgt spid="5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000"/>
                            </p:stCondLst>
                            <p:childTnLst>
                              <p:par>
                                <p:cTn id="4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52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52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500"/>
                            </p:stCondLst>
                            <p:childTnLst>
                              <p:par>
                                <p:cTn id="4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5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5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5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3500"/>
                            </p:stCondLst>
                            <p:childTnLst>
                              <p:par>
                                <p:cTn id="43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1" dur="500"/>
                                        <p:tgtEl>
                                          <p:spTgt spid="52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000"/>
                            </p:stCondLst>
                            <p:childTnLst>
                              <p:par>
                                <p:cTn id="4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5" dur="500"/>
                                        <p:tgtEl>
                                          <p:spTgt spid="5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500"/>
                            </p:stCondLst>
                            <p:childTnLst>
                              <p:par>
                                <p:cTn id="43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39" dur="500"/>
                                        <p:tgtEl>
                                          <p:spTgt spid="52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66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52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6" dur="2000"/>
                                        <p:tgtEl>
                                          <p:spTgt spid="5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9" dur="2000"/>
                                        <p:tgtEl>
                                          <p:spTgt spid="5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2" dur="2000"/>
                                        <p:tgtEl>
                                          <p:spTgt spid="5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5" dur="2000"/>
                                        <p:tgtEl>
                                          <p:spTgt spid="5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8" dur="2000"/>
                                        <p:tgtEl>
                                          <p:spTgt spid="5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1" dur="2000"/>
                                        <p:tgtEl>
                                          <p:spTgt spid="5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4" dur="2000"/>
                                        <p:tgtEl>
                                          <p:spTgt spid="5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7" dur="2000"/>
                                        <p:tgtEl>
                                          <p:spTgt spid="5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0" dur="2000"/>
                                        <p:tgtEl>
                                          <p:spTgt spid="5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000"/>
                            </p:stCondLst>
                            <p:childTnLst>
                              <p:par>
                                <p:cTn id="4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4" dur="80"/>
                                        <p:tgtEl>
                                          <p:spTgt spid="52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5" dur="80"/>
                                        <p:tgtEl>
                                          <p:spTgt spid="52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80"/>
                                        <p:tgtEl>
                                          <p:spTgt spid="52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84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52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2" dur="2000"/>
                                        <p:tgtEl>
                                          <p:spTgt spid="5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5" dur="2000"/>
                                        <p:tgtEl>
                                          <p:spTgt spid="5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8" dur="2000"/>
                                        <p:tgtEl>
                                          <p:spTgt spid="5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1" dur="2000"/>
                                        <p:tgtEl>
                                          <p:spTgt spid="5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4" dur="2000"/>
                                        <p:tgtEl>
                                          <p:spTgt spid="5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7" dur="2000"/>
                                        <p:tgtEl>
                                          <p:spTgt spid="5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0" dur="2000"/>
                                        <p:tgtEl>
                                          <p:spTgt spid="5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3" dur="2000"/>
                                        <p:tgtEl>
                                          <p:spTgt spid="5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6" dur="2000"/>
                                        <p:tgtEl>
                                          <p:spTgt spid="5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2000"/>
                            </p:stCondLst>
                            <p:childTnLst>
                              <p:par>
                                <p:cTn id="5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5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5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2500"/>
                            </p:stCondLst>
                            <p:childTnLst>
                              <p:par>
                                <p:cTn id="5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5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5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3000"/>
                            </p:stCondLst>
                            <p:childTnLst>
                              <p:par>
                                <p:cTn id="51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9" dur="500"/>
                                        <p:tgtEl>
                                          <p:spTgt spid="52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3" dur="500"/>
                                        <p:tgtEl>
                                          <p:spTgt spid="52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000"/>
                            </p:stCondLst>
                            <p:childTnLst>
                              <p:par>
                                <p:cTn id="52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27" dur="500"/>
                                        <p:tgtEl>
                                          <p:spTgt spid="52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85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4" dur="2000"/>
                                        <p:tgtEl>
                                          <p:spTgt spid="5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7" dur="2000"/>
                                        <p:tgtEl>
                                          <p:spTgt spid="5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0" dur="2000"/>
                                        <p:tgtEl>
                                          <p:spTgt spid="5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3" dur="2000"/>
                                        <p:tgtEl>
                                          <p:spTgt spid="5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6" dur="2000"/>
                                        <p:tgtEl>
                                          <p:spTgt spid="5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9" dur="2000"/>
                                        <p:tgtEl>
                                          <p:spTgt spid="5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2" dur="2000"/>
                                        <p:tgtEl>
                                          <p:spTgt spid="5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5" dur="2000"/>
                                        <p:tgtEl>
                                          <p:spTgt spid="5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</p:childTnLst>
        </p:cTn>
      </p:par>
    </p:tnLst>
    <p:bldLst>
      <p:bldP spid="52236" grpId="0"/>
      <p:bldP spid="52236" grpId="1"/>
      <p:bldP spid="52247" grpId="0" animBg="1"/>
      <p:bldP spid="52249" grpId="0"/>
      <p:bldP spid="52249" grpId="1"/>
      <p:bldP spid="52254" grpId="0" animBg="1"/>
      <p:bldP spid="52255" grpId="0" animBg="1"/>
      <p:bldP spid="52256" grpId="0" animBg="1"/>
      <p:bldP spid="52257" grpId="0" animBg="1"/>
      <p:bldP spid="52258" grpId="0" animBg="1"/>
      <p:bldP spid="52259" grpId="0" animBg="1"/>
      <p:bldP spid="52260" grpId="0" animBg="1"/>
      <p:bldP spid="52261" grpId="0" animBg="1"/>
      <p:bldP spid="52262" grpId="0" animBg="1"/>
      <p:bldP spid="52263" grpId="0" animBg="1"/>
      <p:bldP spid="52264" grpId="0" animBg="1"/>
      <p:bldP spid="52265" grpId="0" animBg="1"/>
      <p:bldP spid="52266" grpId="0" animBg="1"/>
      <p:bldP spid="52267" grpId="0" animBg="1"/>
      <p:bldP spid="52268" grpId="0" animBg="1"/>
      <p:bldP spid="52269" grpId="0" animBg="1"/>
      <p:bldP spid="52270" grpId="0" animBg="1"/>
      <p:bldP spid="52271" grpId="0" animBg="1"/>
      <p:bldP spid="52272" grpId="0" animBg="1"/>
      <p:bldP spid="52273" grpId="0" animBg="1"/>
      <p:bldP spid="52274" grpId="0" animBg="1"/>
      <p:bldP spid="52275" grpId="0" animBg="1"/>
      <p:bldP spid="52276" grpId="0" animBg="1"/>
      <p:bldP spid="52277" grpId="0" animBg="1"/>
      <p:bldP spid="52285" grpId="0" animBg="1"/>
      <p:bldP spid="52287" grpId="0"/>
      <p:bldP spid="52287" grpId="1"/>
      <p:bldP spid="52289" grpId="0" animBg="1"/>
      <p:bldP spid="52290" grpId="0" animBg="1"/>
      <p:bldP spid="52291" grpId="0" animBg="1"/>
      <p:bldP spid="52292" grpId="0" animBg="1"/>
      <p:bldP spid="52293" grpId="0" animBg="1"/>
      <p:bldP spid="52294" grpId="0" animBg="1"/>
      <p:bldP spid="52295" grpId="0" animBg="1"/>
      <p:bldP spid="52296" grpId="0" animBg="1"/>
      <p:bldP spid="52297" grpId="0" animBg="1"/>
      <p:bldP spid="52298" grpId="0" animBg="1"/>
      <p:bldP spid="52299" grpId="0" animBg="1"/>
      <p:bldP spid="52300" grpId="0" animBg="1"/>
      <p:bldP spid="52301" grpId="0" animBg="1"/>
      <p:bldP spid="52302" grpId="0" animBg="1"/>
      <p:bldP spid="52303" grpId="0" animBg="1"/>
      <p:bldP spid="52304" grpId="0" animBg="1"/>
      <p:bldP spid="52305" grpId="0" animBg="1"/>
      <p:bldP spid="52307" grpId="0" animBg="1"/>
      <p:bldP spid="52315" grpId="0" animBg="1"/>
      <p:bldP spid="52317" grpId="0"/>
      <p:bldP spid="52317" grpId="1"/>
      <p:bldP spid="52318" grpId="0" animBg="1"/>
      <p:bldP spid="52319" grpId="0" animBg="1"/>
      <p:bldP spid="52320" grpId="0" animBg="1"/>
      <p:bldP spid="52321" grpId="0" animBg="1"/>
      <p:bldP spid="52322" grpId="0" animBg="1"/>
      <p:bldP spid="52323" grpId="0" animBg="1"/>
      <p:bldP spid="52324" grpId="0" animBg="1"/>
      <p:bldP spid="52325" grpId="0" animBg="1"/>
      <p:bldP spid="52326" grpId="0" animBg="1"/>
      <p:bldP spid="52327" grpId="0" animBg="1"/>
      <p:bldP spid="52328" grpId="0" animBg="1"/>
      <p:bldP spid="52329" grpId="0" animBg="1"/>
      <p:bldP spid="52330" grpId="0" animBg="1"/>
      <p:bldP spid="52331" grpId="0" animBg="1"/>
      <p:bldP spid="52332" grpId="0" animBg="1"/>
      <p:bldP spid="52340" grpId="0" animBg="1"/>
      <p:bldP spid="52342" grpId="0"/>
      <p:bldP spid="52342" grpId="1"/>
      <p:bldP spid="52344" grpId="0" animBg="1"/>
      <p:bldP spid="52345" grpId="0" animBg="1"/>
      <p:bldP spid="52346" grpId="0" animBg="1"/>
      <p:bldP spid="52347" grpId="0" animBg="1"/>
      <p:bldP spid="52348" grpId="0" animBg="1"/>
      <p:bldP spid="52349" grpId="0" animBg="1"/>
      <p:bldP spid="52350" grpId="0" animBg="1"/>
      <p:bldP spid="52351" grpId="0" animBg="1"/>
      <p:bldP spid="52352" grpId="0" animBg="1"/>
      <p:bldP spid="52353" grpId="0" animBg="1"/>
      <p:bldP spid="52354" grpId="0" animBg="1"/>
      <p:bldP spid="52355" grpId="0" animBg="1"/>
      <p:bldP spid="52356" grpId="0" animBg="1"/>
      <p:bldP spid="52357" grpId="0" animBg="1"/>
      <p:bldP spid="52358" grpId="0" animBg="1"/>
      <p:bldP spid="52359" grpId="0" animBg="1"/>
      <p:bldP spid="52360" grpId="0" animBg="1"/>
      <p:bldP spid="52365" grpId="0" animBg="1"/>
      <p:bldP spid="52367" grpId="0"/>
      <p:bldP spid="52367" grpId="1"/>
      <p:bldP spid="52368" grpId="0" animBg="1"/>
      <p:bldP spid="52369" grpId="0" animBg="1"/>
      <p:bldP spid="52370" grpId="0" animBg="1"/>
      <p:bldP spid="52371" grpId="0" animBg="1"/>
      <p:bldP spid="52372" grpId="0" animBg="1"/>
      <p:bldP spid="52373" grpId="0" animBg="1"/>
      <p:bldP spid="52374" grpId="0" animBg="1"/>
      <p:bldP spid="52375" grpId="0" animBg="1"/>
      <p:bldP spid="52376" grpId="0" animBg="1"/>
      <p:bldP spid="52384" grpId="0" animBg="1"/>
      <p:bldP spid="52386" grpId="0"/>
      <p:bldP spid="52386" grpId="1"/>
      <p:bldP spid="52389" grpId="0" animBg="1"/>
      <p:bldP spid="52390" grpId="0" animBg="1"/>
      <p:bldP spid="52391" grpId="0" animBg="1"/>
      <p:bldP spid="52392" grpId="0" animBg="1"/>
      <p:bldP spid="52393" grpId="0" animBg="1"/>
      <p:bldP spid="52394" grpId="0" animBg="1"/>
      <p:bldP spid="52395" grpId="0" animBg="1"/>
      <p:bldP spid="52396" grpId="0" animBg="1"/>
      <p:bldP spid="52397" grpId="0" animBg="1"/>
      <p:bldP spid="52398" grpId="0" animBg="1"/>
      <p:bldP spid="52399" grpId="0" animBg="1"/>
      <p:bldP spid="52400" grpId="0" animBg="1"/>
      <p:bldP spid="52401" grpId="0" animBg="1"/>
      <p:bldP spid="52402" grpId="0" animBg="1"/>
      <p:bldP spid="52403" grpId="0" animBg="1"/>
      <p:bldP spid="52404" grpId="0" animBg="1"/>
      <p:bldP spid="52405" grpId="0" animBg="1"/>
      <p:bldP spid="52406" grpId="0" animBg="1"/>
      <p:bldP spid="52407" grpId="0" animBg="1"/>
      <p:bldP spid="52408" grpId="0" animBg="1"/>
      <p:bldP spid="52409" grpId="0" animBg="1"/>
      <p:bldP spid="52410" grpId="0" animBg="1"/>
      <p:bldP spid="52411" grpId="0" animBg="1"/>
      <p:bldP spid="52412" grpId="0" animBg="1"/>
      <p:bldP spid="52413" grpId="0" animBg="1"/>
      <p:bldP spid="52414" grpId="0" animBg="1"/>
      <p:bldP spid="52415" grpId="0" animBg="1"/>
      <p:bldP spid="52416" grpId="0" animBg="1"/>
      <p:bldP spid="52417" grpId="0" animBg="1"/>
      <p:bldP spid="52418" grpId="0" animBg="1"/>
      <p:bldP spid="52419" grpId="0" animBg="1"/>
      <p:bldP spid="52420" grpId="0" animBg="1"/>
      <p:bldP spid="52421" grpId="0" animBg="1"/>
      <p:bldP spid="52422" grpId="0" animBg="1"/>
      <p:bldP spid="524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/>
          <p:nvPr/>
        </p:nvSpPr>
        <p:spPr>
          <a:xfrm>
            <a:off x="0" y="0"/>
            <a:ext cx="7924800" cy="371475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t" anchorCtr="0"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I. Khái quát về quang hợp ở thực vật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0" name="Text Box 4"/>
          <p:cNvSpPr txBox="1"/>
          <p:nvPr/>
        </p:nvSpPr>
        <p:spPr>
          <a:xfrm>
            <a:off x="1447800" y="1943100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>
              <a:latin typeface="VNtimes new roman" pitchFamily="34" charset="0"/>
            </a:endParaRPr>
          </a:p>
        </p:txBody>
      </p:sp>
      <p:sp>
        <p:nvSpPr>
          <p:cNvPr id="22531" name="Text Box 6"/>
          <p:cNvSpPr txBox="1"/>
          <p:nvPr/>
        </p:nvSpPr>
        <p:spPr>
          <a:xfrm>
            <a:off x="1600200" y="4922838"/>
            <a:ext cx="1600200" cy="366712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2532" name="Text Box 9"/>
          <p:cNvSpPr txBox="1"/>
          <p:nvPr/>
        </p:nvSpPr>
        <p:spPr>
          <a:xfrm>
            <a:off x="762000" y="1143000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2533" name="Text Box 34"/>
          <p:cNvSpPr txBox="1"/>
          <p:nvPr/>
        </p:nvSpPr>
        <p:spPr>
          <a:xfrm>
            <a:off x="4343400" y="3733800"/>
            <a:ext cx="1066800" cy="366713"/>
          </a:xfrm>
          <a:prstGeom prst="rect">
            <a:avLst/>
          </a:prstGeom>
          <a:noFill/>
          <a:ln w="12700">
            <a:noFill/>
          </a:ln>
        </p:spPr>
        <p:txBody>
          <a:bodyPr lIns="91425" tIns="45712" rIns="91425" bIns="45712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grpSp>
        <p:nvGrpSpPr>
          <p:cNvPr id="22534" name="Group 17"/>
          <p:cNvGrpSpPr/>
          <p:nvPr/>
        </p:nvGrpSpPr>
        <p:grpSpPr>
          <a:xfrm>
            <a:off x="1295400" y="2593975"/>
            <a:ext cx="6477000" cy="3959225"/>
            <a:chOff x="990600" y="2133600"/>
            <a:chExt cx="6477000" cy="4529584"/>
          </a:xfrm>
        </p:grpSpPr>
        <p:sp>
          <p:nvSpPr>
            <p:cNvPr id="22535" name="Text Box 21"/>
            <p:cNvSpPr txBox="1"/>
            <p:nvPr/>
          </p:nvSpPr>
          <p:spPr>
            <a:xfrm>
              <a:off x="2057400" y="6172832"/>
              <a:ext cx="4929188" cy="49035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5" tIns="45712" rIns="91425" bIns="45712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200" dirty="0">
                  <a:latin typeface="Arial" panose="020B0604020202020204" pitchFamily="34" charset="0"/>
                </a:rPr>
                <a:t>Sơ đồ quang hợp ở cây xanh</a:t>
              </a:r>
              <a:endParaRPr lang="en-US" altLang="zh-CN" sz="2200" dirty="0">
                <a:latin typeface="Arial" panose="020B0604020202020204" pitchFamily="34" charset="0"/>
              </a:endParaRPr>
            </a:p>
          </p:txBody>
        </p:sp>
        <p:grpSp>
          <p:nvGrpSpPr>
            <p:cNvPr id="22536" name="Group 16"/>
            <p:cNvGrpSpPr/>
            <p:nvPr/>
          </p:nvGrpSpPr>
          <p:grpSpPr>
            <a:xfrm>
              <a:off x="990600" y="2133600"/>
              <a:ext cx="6477000" cy="3862898"/>
              <a:chOff x="990600" y="2133600"/>
              <a:chExt cx="6477000" cy="3862898"/>
            </a:xfrm>
          </p:grpSpPr>
          <p:grpSp>
            <p:nvGrpSpPr>
              <p:cNvPr id="22537" name="Group 15"/>
              <p:cNvGrpSpPr/>
              <p:nvPr/>
            </p:nvGrpSpPr>
            <p:grpSpPr>
              <a:xfrm>
                <a:off x="990600" y="2133600"/>
                <a:ext cx="6477000" cy="3810000"/>
                <a:chOff x="990600" y="2133600"/>
                <a:chExt cx="6477000" cy="3810000"/>
              </a:xfrm>
            </p:grpSpPr>
            <p:pic>
              <p:nvPicPr>
                <p:cNvPr id="22538" name="Picture 25" descr="So do quang hop o cay xanh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90600" y="2133600"/>
                  <a:ext cx="6477000" cy="38100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CC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pic>
            <p:sp>
              <p:nvSpPr>
                <p:cNvPr id="22539" name="Text Box 12"/>
                <p:cNvSpPr txBox="1"/>
                <p:nvPr/>
              </p:nvSpPr>
              <p:spPr>
                <a:xfrm>
                  <a:off x="4419600" y="5104773"/>
                  <a:ext cx="2971800" cy="421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b="1" dirty="0">
                      <a:solidFill>
                        <a:srgbClr val="5F5F5F"/>
                      </a:solidFill>
                      <a:latin typeface="Arial" panose="020B0604020202020204" pitchFamily="34" charset="0"/>
                    </a:rPr>
                    <a:t>trong không khí</a:t>
                  </a:r>
                </a:p>
              </p:txBody>
            </p:sp>
          </p:grpSp>
          <p:sp>
            <p:nvSpPr>
              <p:cNvPr id="22540" name="Text Box 13"/>
              <p:cNvSpPr txBox="1"/>
              <p:nvPr/>
            </p:nvSpPr>
            <p:spPr>
              <a:xfrm>
                <a:off x="1752600" y="5258427"/>
                <a:ext cx="1219200" cy="7380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rgbClr val="5F5F5F"/>
                    </a:solidFill>
                    <a:latin typeface="Arial" panose="020B0604020202020204" pitchFamily="34" charset="0"/>
                  </a:rPr>
                  <a:t>Nước lấy từ rễ</a:t>
                </a:r>
              </a:p>
            </p:txBody>
          </p:sp>
        </p:grpSp>
      </p:grpSp>
      <p:sp>
        <p:nvSpPr>
          <p:cNvPr id="22541" name="TextBox 19"/>
          <p:cNvSpPr txBox="1"/>
          <p:nvPr/>
        </p:nvSpPr>
        <p:spPr>
          <a:xfrm>
            <a:off x="0" y="457200"/>
            <a:ext cx="41910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1. Quang hợp l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gì ?</a:t>
            </a:r>
            <a:endParaRPr lang="en-US" altLang="zh-CN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2" name="Text Box 30"/>
          <p:cNvSpPr txBox="1"/>
          <p:nvPr/>
        </p:nvSpPr>
        <p:spPr>
          <a:xfrm>
            <a:off x="533400" y="971550"/>
            <a:ext cx="8305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Char char="-"/>
            </a:pPr>
            <a:r>
              <a:rPr lang="en-US" altLang="zh-CN" sz="2400" dirty="0"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PTTQ   :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22543" name="Text Box 1"/>
          <p:cNvSpPr txBox="1"/>
          <p:nvPr/>
        </p:nvSpPr>
        <p:spPr>
          <a:xfrm>
            <a:off x="762000" y="1447800"/>
            <a:ext cx="72532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2544" name="Text Box 2"/>
          <p:cNvSpPr txBox="1"/>
          <p:nvPr/>
        </p:nvSpPr>
        <p:spPr>
          <a:xfrm>
            <a:off x="685800" y="1676400"/>
            <a:ext cx="7781925" cy="1152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</a:rPr>
              <a:t> 6CO2 + 12 H2O                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</a:rPr>
              <a:t>→</a:t>
            </a:r>
            <a:r>
              <a:rPr lang="en-US" altLang="zh-CN" sz="2400" dirty="0">
                <a:latin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</a:rPr>
              <a:t>          C6H12O6 + 6 O2 + 6H2O</a:t>
            </a:r>
          </a:p>
          <a:p>
            <a:pPr algn="just">
              <a:lnSpc>
                <a:spcPct val="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		                          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</a:rPr>
              <a:t>		                              </a:t>
            </a:r>
          </a:p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2545" name="Text Box 3"/>
          <p:cNvSpPr txBox="1"/>
          <p:nvPr/>
        </p:nvSpPr>
        <p:spPr>
          <a:xfrm>
            <a:off x="2911475" y="1414463"/>
            <a:ext cx="17224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</a:rPr>
              <a:t>Ánh sáng</a:t>
            </a:r>
          </a:p>
        </p:txBody>
      </p:sp>
      <p:sp>
        <p:nvSpPr>
          <p:cNvPr id="22546" name="Text Box 4"/>
          <p:cNvSpPr txBox="1"/>
          <p:nvPr/>
        </p:nvSpPr>
        <p:spPr>
          <a:xfrm>
            <a:off x="3048000" y="2057400"/>
            <a:ext cx="10318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</a:rPr>
              <a:t>Diệp lục</a:t>
            </a: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Nguyen lieu va san pham cua Q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1" name="Rectangle 5"/>
          <p:cNvSpPr>
            <a:spLocks noGrp="1"/>
          </p:cNvSpPr>
          <p:nvPr>
            <p:ph idx="1"/>
          </p:nvPr>
        </p:nvSpPr>
        <p:spPr>
          <a:xfrm>
            <a:off x="228600" y="5638800"/>
            <a:ext cx="8305800" cy="685800"/>
          </a:xfrm>
        </p:spPr>
        <p:txBody>
          <a:bodyPr vert="horz" wrap="square" lIns="91425" tIns="45712" rIns="91425" bIns="45712" anchor="t" anchorCtr="0"/>
          <a:lstStyle/>
          <a:p>
            <a:pPr eaLnBrk="1" hangingPunct="1">
              <a:buNone/>
            </a:pPr>
            <a:r>
              <a:rPr lang="en-US" altLang="en-US" sz="3400" dirty="0">
                <a:latin typeface="Times New Roman" panose="02020603050405020304" pitchFamily="18" charset="0"/>
              </a:rPr>
              <a:t>Nguyên liệu v</a:t>
            </a:r>
            <a:r>
              <a:rPr lang="en-US" alt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400" dirty="0">
                <a:latin typeface="Times New Roman" panose="02020603050405020304" pitchFamily="18" charset="0"/>
              </a:rPr>
              <a:t> sản phẩm của quang hợp</a:t>
            </a:r>
            <a:endParaRPr lang="en-US" alt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12893695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724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11" descr="bosu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343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5" descr="riz3_2"/>
          <p:cNvPicPr preferRelativeResize="0">
            <a:picLocks noChangeAspect="1"/>
          </p:cNvPicPr>
          <p:nvPr/>
        </p:nvPicPr>
        <p:blipFill>
          <a:blip r:embed="rId4">
            <a:lum bright="17999" contrast="6000"/>
          </a:blip>
          <a:stretch>
            <a:fillRect/>
          </a:stretch>
        </p:blipFill>
        <p:spPr>
          <a:xfrm>
            <a:off x="0" y="3962400"/>
            <a:ext cx="47244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corn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962400"/>
            <a:ext cx="43434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Box 7"/>
          <p:cNvSpPr txBox="1"/>
          <p:nvPr/>
        </p:nvSpPr>
        <p:spPr>
          <a:xfrm>
            <a:off x="762000" y="3048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5606" name="Text Box 2"/>
          <p:cNvSpPr txBox="1"/>
          <p:nvPr/>
        </p:nvSpPr>
        <p:spPr>
          <a:xfrm>
            <a:off x="0" y="0"/>
            <a:ext cx="7924800" cy="371475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t" anchorCtr="0"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2. Vai trò của quang hợp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7" name="TextBox 7"/>
          <p:cNvSpPr txBox="1"/>
          <p:nvPr/>
        </p:nvSpPr>
        <p:spPr>
          <a:xfrm>
            <a:off x="609600" y="304800"/>
            <a:ext cx="75438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Char char="-"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Cung cấp</a:t>
            </a:r>
            <a:r>
              <a:rPr lang="pt-BR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.???????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7"/>
          <p:cNvSpPr txBox="1"/>
          <p:nvPr/>
        </p:nvSpPr>
        <p:spPr>
          <a:xfrm>
            <a:off x="762000" y="3048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6626" name="Text Box 2"/>
          <p:cNvSpPr txBox="1"/>
          <p:nvPr/>
        </p:nvSpPr>
        <p:spPr>
          <a:xfrm>
            <a:off x="0" y="0"/>
            <a:ext cx="7924800" cy="371475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t" anchorCtr="0"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2. Vai trò của quang hợp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TextBox 7"/>
          <p:cNvSpPr txBox="1"/>
          <p:nvPr/>
        </p:nvSpPr>
        <p:spPr>
          <a:xfrm>
            <a:off x="0" y="3810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- Cung cấp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??????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8" name="Picture 20" descr="http://meyeucon.org/wp-content/uploads/2010/07/nhan-sam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733800"/>
            <a:ext cx="25908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6" descr="http://nongnghiep.vn/Upload/Image/2012/1/9/09012012143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71600"/>
            <a:ext cx="25908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Text Box 10"/>
          <p:cNvSpPr txBox="1"/>
          <p:nvPr/>
        </p:nvSpPr>
        <p:spPr>
          <a:xfrm>
            <a:off x="6553200" y="6172200"/>
            <a:ext cx="22098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Cây l</a:t>
            </a:r>
            <a:r>
              <a:rPr lang="en-US" altLang="zh-C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000" dirty="0">
                <a:latin typeface="Times New Roman" panose="02020603050405020304" pitchFamily="18" charset="0"/>
              </a:rPr>
              <a:t>m thuốc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31" name="Picture 22" descr="http://www.2lua.vn/upload/news/trong-mia-19134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581400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5" descr="cu-cai-d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371600"/>
            <a:ext cx="2667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Text Box 9"/>
          <p:cNvSpPr txBox="1"/>
          <p:nvPr/>
        </p:nvSpPr>
        <p:spPr>
          <a:xfrm>
            <a:off x="3810000" y="6172200"/>
            <a:ext cx="21336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Cây lấy đường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34" name="Picture 14" descr="petrified-stum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295400"/>
            <a:ext cx="28956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5" name="Picture 4" descr="rubber_tre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962400"/>
            <a:ext cx="28956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6" name="Text Box 7"/>
          <p:cNvSpPr txBox="1"/>
          <p:nvPr/>
        </p:nvSpPr>
        <p:spPr>
          <a:xfrm>
            <a:off x="533400" y="6248400"/>
            <a:ext cx="19812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Cây lấy gỗ, nhựa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ages1455733_HUNK_climate_CMS"/>
          <p:cNvPicPr>
            <a:picLocks noGrp="1" noChangeAspect="1"/>
          </p:cNvPicPr>
          <p:nvPr>
            <p:ph type="body" idx="4294967295"/>
          </p:nvPr>
        </p:nvPicPr>
        <p:blipFill>
          <a:blip r:embed="rId3"/>
          <a:stretch>
            <a:fillRect/>
          </a:stretch>
        </p:blipFill>
        <p:spPr>
          <a:xfrm>
            <a:off x="152400" y="1295400"/>
            <a:ext cx="4191000" cy="2743200"/>
          </a:xfrm>
        </p:spPr>
      </p:pic>
      <p:sp>
        <p:nvSpPr>
          <p:cNvPr id="27650" name="AutoShape 12"/>
          <p:cNvSpPr/>
          <p:nvPr/>
        </p:nvSpPr>
        <p:spPr>
          <a:xfrm>
            <a:off x="2628900" y="6477000"/>
            <a:ext cx="3048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EFE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GB" altLang="x-none" dirty="0">
              <a:latin typeface="Arial" panose="020B0604020202020204" pitchFamily="34" charset="0"/>
            </a:endParaRPr>
          </a:p>
        </p:txBody>
      </p:sp>
      <p:pic>
        <p:nvPicPr>
          <p:cNvPr id="9221" name="Picture 7" descr="http://disanxanh.vn/userfiles/image/2015/nanpharu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95400"/>
            <a:ext cx="4419600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9" descr="http://xmedia.nguoiduatin.vn/139/2014/6/20/nha%20thau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4800"/>
            <a:ext cx="4419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8" descr="http://www.iptc.vn/wp-content/uploads/2013/08/What-is-co2-laser-resurfacing1-300x2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114800"/>
            <a:ext cx="41910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Text Box 2"/>
          <p:cNvSpPr txBox="1"/>
          <p:nvPr/>
        </p:nvSpPr>
        <p:spPr>
          <a:xfrm>
            <a:off x="0" y="0"/>
            <a:ext cx="7924800" cy="419100"/>
          </a:xfrm>
          <a:prstGeom prst="rect">
            <a:avLst/>
          </a:prstGeom>
          <a:noFill/>
          <a:ln w="9525">
            <a:noFill/>
          </a:ln>
        </p:spPr>
        <p:txBody>
          <a:bodyPr lIns="91425" tIns="45712" rIns="91425" bIns="45712" anchor="t" anchorCtr="0"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2. Vai trò của quang hợp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Rectangle 7"/>
          <p:cNvSpPr/>
          <p:nvPr/>
        </p:nvSpPr>
        <p:spPr>
          <a:xfrm>
            <a:off x="838200" y="457200"/>
            <a:ext cx="9429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?????.</a:t>
            </a:r>
            <a:endParaRPr lang="en-US" altLang="zh-CN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 txBox="1"/>
          <p:nvPr/>
        </p:nvSpPr>
        <p:spPr>
          <a:xfrm>
            <a:off x="447675" y="260350"/>
            <a:ext cx="8372475" cy="793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indent="360680" algn="just">
              <a:spcBef>
                <a:spcPct val="2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2. Vai trò của quang hợp</a:t>
            </a:r>
          </a:p>
          <a:p>
            <a:pPr indent="360680" algn="just">
              <a:spcBef>
                <a:spcPct val="20000"/>
              </a:spcBef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360680" algn="just">
              <a:spcBef>
                <a:spcPct val="20000"/>
              </a:spcBef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8" name="Line 9"/>
          <p:cNvSpPr/>
          <p:nvPr/>
        </p:nvSpPr>
        <p:spPr>
          <a:xfrm>
            <a:off x="827088" y="533400"/>
            <a:ext cx="0" cy="6324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9699" name="Picture 91" descr="1"/>
          <p:cNvPicPr>
            <a:picLocks noChangeAspect="1"/>
          </p:cNvPicPr>
          <p:nvPr/>
        </p:nvPicPr>
        <p:blipFill>
          <a:blip r:embed="rId2"/>
          <a:srcRect l="5783" t="8423" r="3999" b="4533"/>
          <a:stretch>
            <a:fillRect/>
          </a:stretch>
        </p:blipFill>
        <p:spPr>
          <a:xfrm>
            <a:off x="1042988" y="1052513"/>
            <a:ext cx="7489825" cy="547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wrap="square" lIns="91425" tIns="45712" rIns="91425" bIns="45712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  <a:t>8</a:t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87900" y="333375"/>
            <a:ext cx="3887788" cy="13303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r>
              <a:rPr sz="2400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strike="noStrike" noProof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năm hấp thụ 600 tỉ tấn khí </a:t>
            </a:r>
            <a:r>
              <a:rPr sz="2800" b="1" i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sz="2800" b="1" i="1" strike="noStrike" baseline="-25000" noProof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 </a:t>
            </a:r>
            <a:endParaRPr sz="2400" strike="noStrike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36512" y="908050"/>
            <a:ext cx="3960813" cy="12255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r>
              <a:rPr sz="2400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phóng 400 tỉ tấn khí </a:t>
            </a:r>
            <a:r>
              <a:rPr sz="2800" b="1" i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sz="2800" b="1" i="1" strike="noStrike" baseline="-25000" noProof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sz="2400" strike="noStrike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4"/>
          <p:cNvSpPr txBox="1"/>
          <p:nvPr/>
        </p:nvSpPr>
        <p:spPr>
          <a:xfrm>
            <a:off x="1905000" y="2590800"/>
            <a:ext cx="5029200" cy="9525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học sinh em cần phải l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gì để bảo vệ môi trường sống?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08900097,G:\LƯỜNG VĂN KIM\Presentation1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08900097,G:\LƯỜNG VĂN KIM\Presentation1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On-screen Show (4:3)</PresentationFormat>
  <Paragraphs>180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Steven</cp:lastModifiedBy>
  <cp:revision>237</cp:revision>
  <dcterms:created xsi:type="dcterms:W3CDTF">2013-10-03T01:20:00Z</dcterms:created>
  <dcterms:modified xsi:type="dcterms:W3CDTF">2021-10-30T17:02:48Z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EBD4B762386E49D29FC9EFD2DDE3E718</vt:lpwstr>
  </property>
  <property fmtid="{D5CDD505-2E9C-101B-9397-08002B2CF9AE}" pid="4" name="KSOProductBuildVer">
    <vt:lpwstr>1033-11.2.0.10351</vt:lpwstr>
  </property>
</Properties>
</file>